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embeddedFontLst>
    <p:embeddedFont>
      <p:font typeface="Encode Sans"/>
      <p:regular r:id="rId93"/>
      <p:bold r:id="rId94"/>
    </p:embeddedFont>
    <p:embeddedFont>
      <p:font typeface="IBM Plex Mono ExtraLight"/>
      <p:regular r:id="rId95"/>
      <p:bold r:id="rId96"/>
      <p:italic r:id="rId97"/>
      <p:boldItalic r:id="rId98"/>
    </p:embeddedFont>
    <p:embeddedFont>
      <p:font typeface="IBM Plex Mono Thin"/>
      <p:regular r:id="rId99"/>
      <p:bold r:id="rId100"/>
      <p:italic r:id="rId101"/>
      <p:boldItalic r:id="rId102"/>
    </p:embeddedFont>
    <p:embeddedFont>
      <p:font typeface="Saira Light"/>
      <p:regular r:id="rId103"/>
      <p:bold r:id="rId104"/>
      <p:italic r:id="rId105"/>
      <p:boldItalic r:id="rId106"/>
    </p:embeddedFont>
    <p:embeddedFont>
      <p:font typeface="Helvetica Neue"/>
      <p:regular r:id="rId107"/>
      <p:bold r:id="rId108"/>
      <p:italic r:id="rId109"/>
      <p:boldItalic r:id="rId110"/>
    </p:embeddedFont>
    <p:embeddedFont>
      <p:font typeface="IBM Plex Mono"/>
      <p:regular r:id="rId111"/>
      <p:bold r:id="rId112"/>
      <p:italic r:id="rId113"/>
      <p:boldItalic r:id="rId114"/>
    </p:embeddedFont>
    <p:embeddedFont>
      <p:font typeface="Encode Sans Light"/>
      <p:regular r:id="rId115"/>
      <p:bold r:id="rId116"/>
    </p:embeddedFont>
    <p:embeddedFont>
      <p:font typeface="Encode Sans SemiBold"/>
      <p:regular r:id="rId117"/>
      <p:bold r:id="rId118"/>
    </p:embeddedFont>
    <p:embeddedFont>
      <p:font typeface="Arimo"/>
      <p:regular r:id="rId119"/>
      <p:bold r:id="rId120"/>
      <p:italic r:id="rId121"/>
      <p:boldItalic r:id="rId122"/>
    </p:embeddedFont>
    <p:embeddedFont>
      <p:font typeface="Saira"/>
      <p:regular r:id="rId123"/>
      <p:bold r:id="rId124"/>
      <p:italic r:id="rId125"/>
      <p:boldItalic r:id="rId126"/>
    </p:embeddedFont>
    <p:embeddedFont>
      <p:font typeface="IBM Plex Mono Light"/>
      <p:regular r:id="rId127"/>
      <p:bold r:id="rId128"/>
      <p:italic r:id="rId129"/>
      <p:boldItalic r:id="rId130"/>
    </p:embeddedFont>
    <p:embeddedFont>
      <p:font typeface="Helvetica Neue Light"/>
      <p:regular r:id="rId131"/>
      <p:bold r:id="rId132"/>
      <p:italic r:id="rId133"/>
      <p:boldItalic r:id="rId134"/>
    </p:embeddedFont>
    <p:embeddedFont>
      <p:font typeface="Gill Sans"/>
      <p:regular r:id="rId135"/>
      <p:bold r:id="rId136"/>
    </p:embeddedFont>
    <p:embeddedFont>
      <p:font typeface="Saira Thin"/>
      <p:regular r:id="rId137"/>
      <p:bold r:id="rId138"/>
      <p:italic r:id="rId139"/>
      <p:boldItalic r:id="rId1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HelveticaNeue-regular.fntdata"/><Relationship Id="rId106" Type="http://schemas.openxmlformats.org/officeDocument/2006/relationships/font" Target="fonts/SairaLight-boldItalic.fntdata"/><Relationship Id="rId105" Type="http://schemas.openxmlformats.org/officeDocument/2006/relationships/font" Target="fonts/SairaLight-italic.fntdata"/><Relationship Id="rId104" Type="http://schemas.openxmlformats.org/officeDocument/2006/relationships/font" Target="fonts/SairaLight-bold.fntdata"/><Relationship Id="rId109" Type="http://schemas.openxmlformats.org/officeDocument/2006/relationships/font" Target="fonts/HelveticaNeue-italic.fntdata"/><Relationship Id="rId108" Type="http://schemas.openxmlformats.org/officeDocument/2006/relationships/font" Target="fonts/HelveticaNeue-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SairaLight-regular.fntdata"/><Relationship Id="rId102" Type="http://schemas.openxmlformats.org/officeDocument/2006/relationships/font" Target="fonts/IBMPlexMonoThin-boldItalic.fntdata"/><Relationship Id="rId101" Type="http://schemas.openxmlformats.org/officeDocument/2006/relationships/font" Target="fonts/IBMPlexMonoThin-italic.fntdata"/><Relationship Id="rId100" Type="http://schemas.openxmlformats.org/officeDocument/2006/relationships/font" Target="fonts/IBMPlexMonoThin-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IBMPlexMonoLight-italic.fntdata"/><Relationship Id="rId128" Type="http://schemas.openxmlformats.org/officeDocument/2006/relationships/font" Target="fonts/IBMPlexMonoLight-bold.fntdata"/><Relationship Id="rId127" Type="http://schemas.openxmlformats.org/officeDocument/2006/relationships/font" Target="fonts/IBMPlexMonoLight-regular.fntdata"/><Relationship Id="rId126" Type="http://schemas.openxmlformats.org/officeDocument/2006/relationships/font" Target="fonts/Saira-boldItalic.fntdata"/><Relationship Id="rId26" Type="http://schemas.openxmlformats.org/officeDocument/2006/relationships/slide" Target="slides/slide21.xml"/><Relationship Id="rId121" Type="http://schemas.openxmlformats.org/officeDocument/2006/relationships/font" Target="fonts/Arimo-italic.fntdata"/><Relationship Id="rId25" Type="http://schemas.openxmlformats.org/officeDocument/2006/relationships/slide" Target="slides/slide20.xml"/><Relationship Id="rId120" Type="http://schemas.openxmlformats.org/officeDocument/2006/relationships/font" Target="fonts/Arimo-bold.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Saira-italic.fntdata"/><Relationship Id="rId29" Type="http://schemas.openxmlformats.org/officeDocument/2006/relationships/slide" Target="slides/slide24.xml"/><Relationship Id="rId124" Type="http://schemas.openxmlformats.org/officeDocument/2006/relationships/font" Target="fonts/Saira-bold.fntdata"/><Relationship Id="rId123" Type="http://schemas.openxmlformats.org/officeDocument/2006/relationships/font" Target="fonts/Saira-regular.fntdata"/><Relationship Id="rId122" Type="http://schemas.openxmlformats.org/officeDocument/2006/relationships/font" Target="fonts/Arimo-boldItalic.fntdata"/><Relationship Id="rId95" Type="http://schemas.openxmlformats.org/officeDocument/2006/relationships/font" Target="fonts/IBMPlexMonoExtraLight-regular.fntdata"/><Relationship Id="rId94" Type="http://schemas.openxmlformats.org/officeDocument/2006/relationships/font" Target="fonts/EncodeSans-bold.fntdata"/><Relationship Id="rId97" Type="http://schemas.openxmlformats.org/officeDocument/2006/relationships/font" Target="fonts/IBMPlexMonoExtraLight-italic.fntdata"/><Relationship Id="rId96" Type="http://schemas.openxmlformats.org/officeDocument/2006/relationships/font" Target="fonts/IBMPlexMonoExtraLight-bold.fntdata"/><Relationship Id="rId11" Type="http://schemas.openxmlformats.org/officeDocument/2006/relationships/slide" Target="slides/slide6.xml"/><Relationship Id="rId99" Type="http://schemas.openxmlformats.org/officeDocument/2006/relationships/font" Target="fonts/IBMPlexMonoThin-regular.fntdata"/><Relationship Id="rId10" Type="http://schemas.openxmlformats.org/officeDocument/2006/relationships/slide" Target="slides/slide5.xml"/><Relationship Id="rId98" Type="http://schemas.openxmlformats.org/officeDocument/2006/relationships/font" Target="fonts/IBMPlexMonoExtraLight-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EncodeSans-regular.fntdata"/><Relationship Id="rId92" Type="http://schemas.openxmlformats.org/officeDocument/2006/relationships/slide" Target="slides/slide87.xml"/><Relationship Id="rId118" Type="http://schemas.openxmlformats.org/officeDocument/2006/relationships/font" Target="fonts/EncodeSansSemiBold-bold.fntdata"/><Relationship Id="rId117" Type="http://schemas.openxmlformats.org/officeDocument/2006/relationships/font" Target="fonts/EncodeSansSemiBold-regular.fntdata"/><Relationship Id="rId116" Type="http://schemas.openxmlformats.org/officeDocument/2006/relationships/font" Target="fonts/EncodeSansLight-bold.fntdata"/><Relationship Id="rId115" Type="http://schemas.openxmlformats.org/officeDocument/2006/relationships/font" Target="fonts/EncodeSansLight-regular.fntdata"/><Relationship Id="rId119" Type="http://schemas.openxmlformats.org/officeDocument/2006/relationships/font" Target="fonts/Arimo-regular.fntdata"/><Relationship Id="rId15" Type="http://schemas.openxmlformats.org/officeDocument/2006/relationships/slide" Target="slides/slide10.xml"/><Relationship Id="rId110" Type="http://schemas.openxmlformats.org/officeDocument/2006/relationships/font" Target="fonts/HelveticaNeue-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IBMPlexMono-boldItalic.fntdata"/><Relationship Id="rId18" Type="http://schemas.openxmlformats.org/officeDocument/2006/relationships/slide" Target="slides/slide13.xml"/><Relationship Id="rId113" Type="http://schemas.openxmlformats.org/officeDocument/2006/relationships/font" Target="fonts/IBMPlexMono-italic.fntdata"/><Relationship Id="rId112" Type="http://schemas.openxmlformats.org/officeDocument/2006/relationships/font" Target="fonts/IBMPlexMono-bold.fntdata"/><Relationship Id="rId111" Type="http://schemas.openxmlformats.org/officeDocument/2006/relationships/font" Target="fonts/IBMPlexMono-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0" Type="http://schemas.openxmlformats.org/officeDocument/2006/relationships/font" Target="fonts/SairaThin-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SairaThin-italic.fntdata"/><Relationship Id="rId138" Type="http://schemas.openxmlformats.org/officeDocument/2006/relationships/font" Target="fonts/SairaThin-bold.fntdata"/><Relationship Id="rId137" Type="http://schemas.openxmlformats.org/officeDocument/2006/relationships/font" Target="fonts/SairaThin-regular.fntdata"/><Relationship Id="rId132" Type="http://schemas.openxmlformats.org/officeDocument/2006/relationships/font" Target="fonts/HelveticaNeueLight-bold.fntdata"/><Relationship Id="rId131" Type="http://schemas.openxmlformats.org/officeDocument/2006/relationships/font" Target="fonts/HelveticaNeueLight-regular.fntdata"/><Relationship Id="rId130" Type="http://schemas.openxmlformats.org/officeDocument/2006/relationships/font" Target="fonts/IBMPlexMonoLight-boldItalic.fntdata"/><Relationship Id="rId136" Type="http://schemas.openxmlformats.org/officeDocument/2006/relationships/font" Target="fonts/GillSans-bold.fntdata"/><Relationship Id="rId135" Type="http://schemas.openxmlformats.org/officeDocument/2006/relationships/font" Target="fonts/GillSans-regular.fntdata"/><Relationship Id="rId134" Type="http://schemas.openxmlformats.org/officeDocument/2006/relationships/font" Target="fonts/HelveticaNeueLight-boldItalic.fntdata"/><Relationship Id="rId133" Type="http://schemas.openxmlformats.org/officeDocument/2006/relationships/font" Target="fonts/HelveticaNeueLight-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41467809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41467809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96869b369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96869b369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96869b369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96869b369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e96869b369_0_14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1e96869b369_0_14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96869b369_0_15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1e96869b369_0_15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e96869b369_0_2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e96869b369_0_2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e96869b369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e96869b369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e96869b369_0_15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1e96869b369_0_15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96869b369_0_15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1e96869b369_0_15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e96869b369_0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e96869b369_0_2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e96869b369_0_2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e96869b369_0_2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e96869b3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e96869b3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e96869b369_0_2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e96869b369_0_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e96869b369_0_15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1e96869b369_0_15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e96869b36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e96869b36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e96869b36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e96869b36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e96869b369_0_11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1e96869b369_0_1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e96869b369_0_11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1e96869b369_0_1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e96869b369_0_11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1e96869b369_0_1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e96869b369_0_11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g1e96869b369_0_1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e96869b36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e96869b36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e96869b369_0_19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1e96869b369_0_19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96869b369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96869b369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e96869b369_0_25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1e96869b369_0_25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96869b369_0_19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1e96869b369_0_19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96869b369_0_19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1e96869b369_0_19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e96869b369_0_19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1e96869b369_0_19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e96869b369_0_19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1e96869b369_0_19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96869b369_0_20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1e96869b369_0_20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e96869b369_0_20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1e96869b369_0_20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e96869b369_0_20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1e96869b369_0_20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e96869b369_0_20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1e96869b369_0_20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e96869b369_0_20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1e96869b369_0_20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e96869b369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e96869b369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e96869b369_0_20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1e96869b369_0_20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e96869b369_0_20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1e96869b369_0_20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e96869b369_0_20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e96869b369_0_20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e96869b369_0_20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1e96869b369_0_20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e96869b369_0_20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1e96869b369_0_20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e96869b369_0_20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e96869b369_0_20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e96869b369_0_21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1e96869b369_0_2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e96869b369_0_21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1e96869b369_0_2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e96869b369_0_21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1e96869b369_0_2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e96869b369_0_19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1e96869b369_0_19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96869b369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96869b369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e96869b369_0_19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1e96869b369_0_19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e96869b369_0_19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1e96869b369_0_19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e96869b369_0_19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1e96869b369_0_19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e96869b369_0_22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g1e96869b369_0_2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e96869b369_0_2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e96869b369_0_2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e96869b369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e96869b369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e96869b369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e96869b369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e96869b369_0_23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1e96869b369_0_23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e96869b369_0_23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1e96869b369_0_23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e96869b369_0_24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1e96869b369_0_24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96869b369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96869b369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e96869b369_0_24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g1e96869b369_0_24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e96869b369_0_16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g1e96869b369_0_16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e96869b369_0_16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1e96869b369_0_16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1e96869b369_0_16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1e96869b369_0_16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e96869b369_0_16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1e96869b369_0_16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1e96869b369_0_16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g1e96869b369_0_16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e96869b369_0_16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1e96869b369_0_16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e96869b369_0_16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g1e96869b369_0_16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e96869b369_0_17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g1e96869b369_0_17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e96869b369_0_17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g1e96869b369_0_17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96869b369_0_2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96869b369_0_2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e96869b369_0_17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1e96869b369_0_17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e96869b369_0_17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g1e96869b369_0_17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e96869b369_0_17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1e96869b369_0_17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e96869b369_0_17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g1e96869b369_0_17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e96869b369_0_17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1e96869b369_0_17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e96869b369_0_17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1e96869b369_0_17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1e96869b369_0_17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g1e96869b369_0_17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e96869b369_0_17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g1e96869b369_0_17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e96869b369_0_17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1e96869b369_0_17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e96869b369_0_17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1e96869b369_0_17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96869b369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96869b369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e96869b369_0_18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g1e96869b369_0_18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1e96869b369_0_18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g1e96869b369_0_18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e96869b369_0_18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g1e96869b369_0_18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e96869b369_0_22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g1e96869b369_0_22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e96869b369_0_6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3" name="Google Shape;1043;g1e96869b369_0_6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La aproximación a partir del agente racional dominó el campo casi desde el principio</a:t>
            </a:r>
            <a:endParaRPr/>
          </a:p>
          <a:p>
            <a:pPr indent="0" lvl="0" marL="0" rtl="0" algn="l">
              <a:lnSpc>
                <a:spcPct val="117999"/>
              </a:lnSpc>
              <a:spcBef>
                <a:spcPts val="0"/>
              </a:spcBef>
              <a:spcAft>
                <a:spcPts val="0"/>
              </a:spcAft>
              <a:buNone/>
            </a:pPr>
            <a:r>
              <a:rPr lang="en" sz="2200">
                <a:latin typeface="Helvetica Neue"/>
                <a:ea typeface="Helvetica Neue"/>
                <a:cs typeface="Helvetica Neue"/>
                <a:sym typeface="Helvetica Neue"/>
              </a:rPr>
              <a:t>* dada</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1e96869b369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1e96869b369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e96869b369_0_22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g1e96869b369_0_22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1e96869b369_0_23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g1e96869b369_0_23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96869b369_0_15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e96869b369_0_15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2.pn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2.png"/><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14" name="Google Shape;14;p2"/>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sp>
        <p:nvSpPr>
          <p:cNvPr id="15" name="Google Shape;15;p2"/>
          <p:cNvSpPr/>
          <p:nvPr/>
        </p:nvSpPr>
        <p:spPr>
          <a:xfrm>
            <a:off x="0" y="4481200"/>
            <a:ext cx="9144000" cy="662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4">
            <a:alphaModFix/>
          </a:blip>
          <a:stretch>
            <a:fillRect/>
          </a:stretch>
        </p:blipFill>
        <p:spPr>
          <a:xfrm>
            <a:off x="6889900" y="4255500"/>
            <a:ext cx="1790000" cy="1171900"/>
          </a:xfrm>
          <a:prstGeom prst="rect">
            <a:avLst/>
          </a:prstGeom>
          <a:noFill/>
          <a:ln>
            <a:noFill/>
          </a:ln>
        </p:spPr>
      </p:pic>
      <p:pic>
        <p:nvPicPr>
          <p:cNvPr id="17" name="Google Shape;17;p2"/>
          <p:cNvPicPr preferRelativeResize="0"/>
          <p:nvPr/>
        </p:nvPicPr>
        <p:blipFill>
          <a:blip r:embed="rId5">
            <a:alphaModFix/>
          </a:blip>
          <a:stretch>
            <a:fillRect/>
          </a:stretch>
        </p:blipFill>
        <p:spPr>
          <a:xfrm>
            <a:off x="3639575" y="4224670"/>
            <a:ext cx="1790000" cy="1171917"/>
          </a:xfrm>
          <a:prstGeom prst="rect">
            <a:avLst/>
          </a:prstGeom>
          <a:noFill/>
          <a:ln>
            <a:noFill/>
          </a:ln>
        </p:spPr>
      </p:pic>
      <p:pic>
        <p:nvPicPr>
          <p:cNvPr id="18" name="Google Shape;18;p2"/>
          <p:cNvPicPr preferRelativeResize="0"/>
          <p:nvPr/>
        </p:nvPicPr>
        <p:blipFill>
          <a:blip r:embed="rId6">
            <a:alphaModFix/>
          </a:blip>
          <a:stretch>
            <a:fillRect/>
          </a:stretch>
        </p:blipFill>
        <p:spPr>
          <a:xfrm>
            <a:off x="487800" y="4270049"/>
            <a:ext cx="1651400" cy="10811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11"/>
          <p:cNvSpPr/>
          <p:nvPr/>
        </p:nvSpPr>
        <p:spPr>
          <a:xfrm>
            <a:off x="4572000" y="-125"/>
            <a:ext cx="4572000" cy="5143500"/>
          </a:xfrm>
          <a:prstGeom prst="rect">
            <a:avLst/>
          </a:prstGeom>
          <a:solidFill>
            <a:srgbClr val="674EA7">
              <a:alpha val="2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674EA7"/>
              </a:buClr>
              <a:buSzPts val="4200"/>
              <a:buNone/>
              <a:defRPr sz="4200">
                <a:solidFill>
                  <a:srgbClr val="674EA7"/>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674EA7"/>
              </a:buClr>
              <a:buSzPts val="1800"/>
              <a:buChar char="●"/>
              <a:defRPr>
                <a:solidFill>
                  <a:srgbClr val="674EA7"/>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 name="Google Shape;68;p1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100"/>
              <a:buNone/>
              <a:defRPr sz="2100">
                <a:solidFill>
                  <a:srgbClr val="F3F3F3"/>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1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674EA7"/>
              </a:buClr>
              <a:buSzPts val="1800"/>
              <a:buChar char="●"/>
              <a:defRPr>
                <a:solidFill>
                  <a:srgbClr val="674EA7"/>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3" name="Google Shape;7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76" name="Shape 76"/>
        <p:cNvGrpSpPr/>
        <p:nvPr/>
      </p:nvGrpSpPr>
      <p:grpSpPr>
        <a:xfrm>
          <a:off x="0" y="0"/>
          <a:ext cx="0" cy="0"/>
          <a:chOff x="0" y="0"/>
          <a:chExt cx="0" cy="0"/>
        </a:xfrm>
      </p:grpSpPr>
      <p:sp>
        <p:nvSpPr>
          <p:cNvPr id="77" name="Google Shape;77;p15"/>
          <p:cNvSpPr txBox="1"/>
          <p:nvPr>
            <p:ph idx="12" type="sldNum"/>
          </p:nvPr>
        </p:nvSpPr>
        <p:spPr>
          <a:xfrm>
            <a:off x="4491038" y="4905375"/>
            <a:ext cx="157200" cy="1770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1pPr>
            <a:lvl2pPr indent="0" lvl="1"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2pPr>
            <a:lvl3pPr indent="0" lvl="2"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3pPr>
            <a:lvl4pPr indent="0" lvl="3"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4pPr>
            <a:lvl5pPr indent="0" lvl="4"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5pPr>
            <a:lvl6pPr indent="0" lvl="5"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6pPr>
            <a:lvl7pPr indent="0" lvl="6"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7pPr>
            <a:lvl8pPr indent="0" lvl="7"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8pPr>
            <a:lvl9pPr indent="0" lvl="8"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SAM Title &amp; Bullets">
  <p:cSld name="UNSAM Title &amp; Bullets">
    <p:spTree>
      <p:nvGrpSpPr>
        <p:cNvPr id="78" name="Shape 78"/>
        <p:cNvGrpSpPr/>
        <p:nvPr/>
      </p:nvGrpSpPr>
      <p:grpSpPr>
        <a:xfrm>
          <a:off x="0" y="0"/>
          <a:ext cx="0" cy="0"/>
          <a:chOff x="0" y="0"/>
          <a:chExt cx="0" cy="0"/>
        </a:xfrm>
      </p:grpSpPr>
      <p:sp>
        <p:nvSpPr>
          <p:cNvPr id="79" name="Google Shape;79;p16"/>
          <p:cNvSpPr txBox="1"/>
          <p:nvPr>
            <p:ph type="title"/>
          </p:nvPr>
        </p:nvSpPr>
        <p:spPr>
          <a:xfrm>
            <a:off x="252413" y="133350"/>
            <a:ext cx="8643900" cy="1285800"/>
          </a:xfrm>
          <a:prstGeom prst="rect">
            <a:avLst/>
          </a:prstGeom>
          <a:noFill/>
          <a:ln>
            <a:noFill/>
          </a:ln>
        </p:spPr>
        <p:txBody>
          <a:bodyPr anchorCtr="0" anchor="ctr" bIns="19050" lIns="19050" spcFirstLastPara="1" rIns="19050" wrap="square" tIns="19050">
            <a:normAutofit/>
          </a:bodyPr>
          <a:lstStyle>
            <a:lvl1pPr lvl="0" rtl="0" algn="ctr">
              <a:lnSpc>
                <a:spcPct val="100000"/>
              </a:lnSpc>
              <a:spcBef>
                <a:spcPts val="0"/>
              </a:spcBef>
              <a:spcAft>
                <a:spcPts val="0"/>
              </a:spcAft>
              <a:buClr>
                <a:srgbClr val="535353"/>
              </a:buClr>
              <a:buSzPts val="3800"/>
              <a:buFont typeface="Saira Light"/>
              <a:buNone/>
              <a:defRPr>
                <a:latin typeface="Saira Light"/>
                <a:ea typeface="Saira Light"/>
                <a:cs typeface="Saira Light"/>
                <a:sym typeface="Saira Light"/>
              </a:defRPr>
            </a:lvl1pPr>
            <a:lvl2pPr lvl="1" rtl="0" algn="ctr">
              <a:lnSpc>
                <a:spcPct val="100000"/>
              </a:lnSpc>
              <a:spcBef>
                <a:spcPts val="0"/>
              </a:spcBef>
              <a:spcAft>
                <a:spcPts val="0"/>
              </a:spcAft>
              <a:buClr>
                <a:srgbClr val="535353"/>
              </a:buClr>
              <a:buSzPts val="700"/>
              <a:buNone/>
              <a:defRPr/>
            </a:lvl2pPr>
            <a:lvl3pPr lvl="2" rtl="0" algn="ctr">
              <a:lnSpc>
                <a:spcPct val="100000"/>
              </a:lnSpc>
              <a:spcBef>
                <a:spcPts val="0"/>
              </a:spcBef>
              <a:spcAft>
                <a:spcPts val="0"/>
              </a:spcAft>
              <a:buClr>
                <a:srgbClr val="535353"/>
              </a:buClr>
              <a:buSzPts val="700"/>
              <a:buNone/>
              <a:defRPr/>
            </a:lvl3pPr>
            <a:lvl4pPr lvl="3" rtl="0" algn="ctr">
              <a:lnSpc>
                <a:spcPct val="100000"/>
              </a:lnSpc>
              <a:spcBef>
                <a:spcPts val="0"/>
              </a:spcBef>
              <a:spcAft>
                <a:spcPts val="0"/>
              </a:spcAft>
              <a:buClr>
                <a:srgbClr val="535353"/>
              </a:buClr>
              <a:buSzPts val="700"/>
              <a:buNone/>
              <a:defRPr/>
            </a:lvl4pPr>
            <a:lvl5pPr lvl="4" rtl="0" algn="ctr">
              <a:lnSpc>
                <a:spcPct val="100000"/>
              </a:lnSpc>
              <a:spcBef>
                <a:spcPts val="0"/>
              </a:spcBef>
              <a:spcAft>
                <a:spcPts val="0"/>
              </a:spcAft>
              <a:buClr>
                <a:srgbClr val="535353"/>
              </a:buClr>
              <a:buSzPts val="700"/>
              <a:buNone/>
              <a:defRPr/>
            </a:lvl5pPr>
            <a:lvl6pPr lvl="5" rtl="0" algn="ctr">
              <a:lnSpc>
                <a:spcPct val="100000"/>
              </a:lnSpc>
              <a:spcBef>
                <a:spcPts val="0"/>
              </a:spcBef>
              <a:spcAft>
                <a:spcPts val="0"/>
              </a:spcAft>
              <a:buClr>
                <a:srgbClr val="535353"/>
              </a:buClr>
              <a:buSzPts val="700"/>
              <a:buNone/>
              <a:defRPr/>
            </a:lvl6pPr>
            <a:lvl7pPr lvl="6" rtl="0" algn="ctr">
              <a:lnSpc>
                <a:spcPct val="100000"/>
              </a:lnSpc>
              <a:spcBef>
                <a:spcPts val="0"/>
              </a:spcBef>
              <a:spcAft>
                <a:spcPts val="0"/>
              </a:spcAft>
              <a:buClr>
                <a:srgbClr val="535353"/>
              </a:buClr>
              <a:buSzPts val="700"/>
              <a:buNone/>
              <a:defRPr/>
            </a:lvl7pPr>
            <a:lvl8pPr lvl="7" rtl="0" algn="ctr">
              <a:lnSpc>
                <a:spcPct val="100000"/>
              </a:lnSpc>
              <a:spcBef>
                <a:spcPts val="0"/>
              </a:spcBef>
              <a:spcAft>
                <a:spcPts val="0"/>
              </a:spcAft>
              <a:buClr>
                <a:srgbClr val="535353"/>
              </a:buClr>
              <a:buSzPts val="700"/>
              <a:buNone/>
              <a:defRPr/>
            </a:lvl8pPr>
            <a:lvl9pPr lvl="8" rtl="0" algn="ctr">
              <a:lnSpc>
                <a:spcPct val="100000"/>
              </a:lnSpc>
              <a:spcBef>
                <a:spcPts val="0"/>
              </a:spcBef>
              <a:spcAft>
                <a:spcPts val="0"/>
              </a:spcAft>
              <a:buClr>
                <a:srgbClr val="535353"/>
              </a:buClr>
              <a:buSzPts val="700"/>
              <a:buNone/>
              <a:defRPr/>
            </a:lvl9pPr>
          </a:lstStyle>
          <a:p/>
        </p:txBody>
      </p:sp>
      <p:sp>
        <p:nvSpPr>
          <p:cNvPr id="80" name="Google Shape;80;p16"/>
          <p:cNvSpPr txBox="1"/>
          <p:nvPr>
            <p:ph idx="1" type="body"/>
          </p:nvPr>
        </p:nvSpPr>
        <p:spPr>
          <a:xfrm>
            <a:off x="252413" y="1438275"/>
            <a:ext cx="8643900" cy="3324300"/>
          </a:xfrm>
          <a:prstGeom prst="rect">
            <a:avLst/>
          </a:prstGeom>
          <a:noFill/>
          <a:ln>
            <a:noFill/>
          </a:ln>
        </p:spPr>
        <p:txBody>
          <a:bodyPr anchorCtr="0" anchor="ctr" bIns="19050" lIns="19050" spcFirstLastPara="1" rIns="19050" wrap="square" tIns="19050">
            <a:normAutofit/>
          </a:bodyPr>
          <a:lstStyle>
            <a:lvl1pPr indent="-355600" lvl="0" marL="457200" rtl="0" algn="l">
              <a:lnSpc>
                <a:spcPct val="120000"/>
              </a:lnSpc>
              <a:spcBef>
                <a:spcPts val="2400"/>
              </a:spcBef>
              <a:spcAft>
                <a:spcPts val="0"/>
              </a:spcAft>
              <a:buClr>
                <a:srgbClr val="535353"/>
              </a:buClr>
              <a:buSzPts val="2000"/>
              <a:buFont typeface="Saira Light"/>
              <a:buChar char="●"/>
              <a:defRPr>
                <a:latin typeface="Saira Light"/>
                <a:ea typeface="Saira Light"/>
                <a:cs typeface="Saira Light"/>
                <a:sym typeface="Saira Light"/>
              </a:defRPr>
            </a:lvl1pPr>
            <a:lvl2pPr indent="-355600" lvl="1" marL="914400" rtl="0" algn="l">
              <a:lnSpc>
                <a:spcPct val="120000"/>
              </a:lnSpc>
              <a:spcBef>
                <a:spcPts val="2400"/>
              </a:spcBef>
              <a:spcAft>
                <a:spcPts val="0"/>
              </a:spcAft>
              <a:buClr>
                <a:srgbClr val="535353"/>
              </a:buClr>
              <a:buSzPts val="2000"/>
              <a:buFont typeface="Saira Light"/>
              <a:buChar char="○"/>
              <a:defRPr>
                <a:latin typeface="Saira Light"/>
                <a:ea typeface="Saira Light"/>
                <a:cs typeface="Saira Light"/>
                <a:sym typeface="Saira Light"/>
              </a:defRPr>
            </a:lvl2pPr>
            <a:lvl3pPr indent="-355600" lvl="2" marL="1371600" rtl="0" algn="l">
              <a:lnSpc>
                <a:spcPct val="120000"/>
              </a:lnSpc>
              <a:spcBef>
                <a:spcPts val="2400"/>
              </a:spcBef>
              <a:spcAft>
                <a:spcPts val="0"/>
              </a:spcAft>
              <a:buClr>
                <a:srgbClr val="535353"/>
              </a:buClr>
              <a:buSzPts val="2000"/>
              <a:buFont typeface="Saira Light"/>
              <a:buChar char="■"/>
              <a:defRPr>
                <a:latin typeface="Saira Light"/>
                <a:ea typeface="Saira Light"/>
                <a:cs typeface="Saira Light"/>
                <a:sym typeface="Saira Light"/>
              </a:defRPr>
            </a:lvl3pPr>
            <a:lvl4pPr indent="-355600" lvl="3" marL="1828800" rtl="0" algn="l">
              <a:lnSpc>
                <a:spcPct val="120000"/>
              </a:lnSpc>
              <a:spcBef>
                <a:spcPts val="2400"/>
              </a:spcBef>
              <a:spcAft>
                <a:spcPts val="0"/>
              </a:spcAft>
              <a:buClr>
                <a:srgbClr val="535353"/>
              </a:buClr>
              <a:buSzPts val="2000"/>
              <a:buFont typeface="Saira Light"/>
              <a:buChar char="□"/>
              <a:defRPr>
                <a:latin typeface="Saira Light"/>
                <a:ea typeface="Saira Light"/>
                <a:cs typeface="Saira Light"/>
                <a:sym typeface="Saira Light"/>
              </a:defRPr>
            </a:lvl4pPr>
            <a:lvl5pPr indent="-355600" lvl="4" marL="2286000" rtl="0" algn="l">
              <a:lnSpc>
                <a:spcPct val="120000"/>
              </a:lnSpc>
              <a:spcBef>
                <a:spcPts val="2400"/>
              </a:spcBef>
              <a:spcAft>
                <a:spcPts val="0"/>
              </a:spcAft>
              <a:buClr>
                <a:srgbClr val="535353"/>
              </a:buClr>
              <a:buSzPts val="2000"/>
              <a:buFont typeface="Saira Light"/>
              <a:buChar char="▸"/>
              <a:defRPr>
                <a:latin typeface="Saira Light"/>
                <a:ea typeface="Saira Light"/>
                <a:cs typeface="Saira Light"/>
                <a:sym typeface="Saira Light"/>
              </a:defRPr>
            </a:lvl5pPr>
            <a:lvl6pPr indent="-266700" lvl="5" marL="2743200" rtl="0" algn="l">
              <a:lnSpc>
                <a:spcPct val="120000"/>
              </a:lnSpc>
              <a:spcBef>
                <a:spcPts val="2400"/>
              </a:spcBef>
              <a:spcAft>
                <a:spcPts val="0"/>
              </a:spcAft>
              <a:buClr>
                <a:srgbClr val="535353"/>
              </a:buClr>
              <a:buSzPts val="600"/>
              <a:buChar char="▹"/>
              <a:defRPr/>
            </a:lvl6pPr>
            <a:lvl7pPr indent="-266700" lvl="6" marL="3200400" rtl="0" algn="l">
              <a:lnSpc>
                <a:spcPct val="120000"/>
              </a:lnSpc>
              <a:spcBef>
                <a:spcPts val="2400"/>
              </a:spcBef>
              <a:spcAft>
                <a:spcPts val="0"/>
              </a:spcAft>
              <a:buClr>
                <a:srgbClr val="535353"/>
              </a:buClr>
              <a:buSzPts val="600"/>
              <a:buChar char="◆"/>
              <a:defRPr/>
            </a:lvl7pPr>
            <a:lvl8pPr indent="-266700" lvl="7" marL="3657600" rtl="0" algn="l">
              <a:lnSpc>
                <a:spcPct val="120000"/>
              </a:lnSpc>
              <a:spcBef>
                <a:spcPts val="2400"/>
              </a:spcBef>
              <a:spcAft>
                <a:spcPts val="0"/>
              </a:spcAft>
              <a:buClr>
                <a:srgbClr val="535353"/>
              </a:buClr>
              <a:buSzPts val="600"/>
              <a:buChar char="◇"/>
              <a:defRPr/>
            </a:lvl8pPr>
            <a:lvl9pPr indent="-266700" lvl="8" marL="4114800" rtl="0" algn="l">
              <a:lnSpc>
                <a:spcPct val="120000"/>
              </a:lnSpc>
              <a:spcBef>
                <a:spcPts val="2400"/>
              </a:spcBef>
              <a:spcAft>
                <a:spcPts val="0"/>
              </a:spcAft>
              <a:buClr>
                <a:srgbClr val="535353"/>
              </a:buClr>
              <a:buSzPts val="600"/>
              <a:buChar char="▪"/>
              <a:defRPr/>
            </a:lvl9pPr>
          </a:lstStyle>
          <a:p/>
        </p:txBody>
      </p:sp>
      <p:sp>
        <p:nvSpPr>
          <p:cNvPr id="81" name="Google Shape;81;p16"/>
          <p:cNvSpPr txBox="1"/>
          <p:nvPr/>
        </p:nvSpPr>
        <p:spPr>
          <a:xfrm>
            <a:off x="7971" y="4890884"/>
            <a:ext cx="1579500" cy="207900"/>
          </a:xfrm>
          <a:prstGeom prst="rect">
            <a:avLst/>
          </a:prstGeom>
          <a:noFill/>
          <a:ln>
            <a:noFill/>
          </a:ln>
        </p:spPr>
        <p:txBody>
          <a:bodyPr anchorCtr="0" anchor="ctr" bIns="19050" lIns="19050" spcFirstLastPara="1" rIns="19050" wrap="square" tIns="19050">
            <a:spAutoFit/>
          </a:bodyPr>
          <a:lstStyle/>
          <a:p>
            <a:pPr indent="63500" lvl="0" marL="0" marR="0" rtl="0" algn="l">
              <a:lnSpc>
                <a:spcPct val="100000"/>
              </a:lnSpc>
              <a:spcBef>
                <a:spcPts val="0"/>
              </a:spcBef>
              <a:spcAft>
                <a:spcPts val="0"/>
              </a:spcAft>
              <a:buClr>
                <a:srgbClr val="535353"/>
              </a:buClr>
              <a:buSzPts val="1100"/>
              <a:buFont typeface="Arimo"/>
              <a:buNone/>
            </a:pPr>
            <a:r>
              <a:rPr b="0" i="0" lang="en" sz="1100" u="none" cap="none" strike="noStrike">
                <a:solidFill>
                  <a:srgbClr val="535353"/>
                </a:solidFill>
                <a:latin typeface="Arimo"/>
                <a:ea typeface="Arimo"/>
                <a:cs typeface="Arimo"/>
                <a:sym typeface="Arimo"/>
              </a:rPr>
              <a:t>Rodrigo F. Díaz</a:t>
            </a:r>
            <a:endParaRPr sz="500"/>
          </a:p>
        </p:txBody>
      </p:sp>
      <p:sp>
        <p:nvSpPr>
          <p:cNvPr id="82" name="Google Shape;82;p16"/>
          <p:cNvSpPr txBox="1"/>
          <p:nvPr/>
        </p:nvSpPr>
        <p:spPr>
          <a:xfrm>
            <a:off x="4966338" y="4890884"/>
            <a:ext cx="4093800" cy="207900"/>
          </a:xfrm>
          <a:prstGeom prst="rect">
            <a:avLst/>
          </a:prstGeom>
          <a:noFill/>
          <a:ln>
            <a:noFill/>
          </a:ln>
        </p:spPr>
        <p:txBody>
          <a:bodyPr anchorCtr="0" anchor="ctr" bIns="19050" lIns="19050" spcFirstLastPara="1" rIns="19050" wrap="square" tIns="19050">
            <a:spAutoFit/>
          </a:bodyPr>
          <a:lstStyle/>
          <a:p>
            <a:pPr indent="63500" lvl="0" marL="0" marR="0" rtl="0" algn="r">
              <a:lnSpc>
                <a:spcPct val="100000"/>
              </a:lnSpc>
              <a:spcBef>
                <a:spcPts val="0"/>
              </a:spcBef>
              <a:spcAft>
                <a:spcPts val="0"/>
              </a:spcAft>
              <a:buClr>
                <a:srgbClr val="535353"/>
              </a:buClr>
              <a:buSzPts val="1100"/>
              <a:buFont typeface="Arimo"/>
              <a:buNone/>
            </a:pPr>
            <a:r>
              <a:rPr b="0" i="0" lang="en" sz="1100" u="none" cap="none" strike="noStrike">
                <a:solidFill>
                  <a:srgbClr val="535353"/>
                </a:solidFill>
                <a:latin typeface="Arimo"/>
                <a:ea typeface="Arimo"/>
                <a:cs typeface="Arimo"/>
                <a:sym typeface="Arimo"/>
              </a:rPr>
              <a:t>ICIFI (UNSAM / CONICET)</a:t>
            </a:r>
            <a:endParaRPr sz="500"/>
          </a:p>
        </p:txBody>
      </p:sp>
      <p:sp>
        <p:nvSpPr>
          <p:cNvPr id="83" name="Google Shape;83;p16"/>
          <p:cNvSpPr txBox="1"/>
          <p:nvPr>
            <p:ph idx="12" type="sldNum"/>
          </p:nvPr>
        </p:nvSpPr>
        <p:spPr>
          <a:xfrm>
            <a:off x="4491038" y="4905375"/>
            <a:ext cx="157200" cy="1770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1pPr>
            <a:lvl2pPr indent="0" lvl="1"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2pPr>
            <a:lvl3pPr indent="0" lvl="2"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3pPr>
            <a:lvl4pPr indent="0" lvl="3"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4pPr>
            <a:lvl5pPr indent="0" lvl="4"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5pPr>
            <a:lvl6pPr indent="0" lvl="5"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6pPr>
            <a:lvl7pPr indent="0" lvl="6"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7pPr>
            <a:lvl8pPr indent="0" lvl="7"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8pPr>
            <a:lvl9pPr indent="0" lvl="8"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pic>
        <p:nvPicPr>
          <p:cNvPr descr="UNSAM_3lineas_COLOR.png" id="84" name="Google Shape;84;p16"/>
          <p:cNvPicPr preferRelativeResize="0"/>
          <p:nvPr/>
        </p:nvPicPr>
        <p:blipFill rotWithShape="1">
          <a:blip r:embed="rId2">
            <a:alphaModFix/>
          </a:blip>
          <a:srcRect b="28221" l="19206" r="56893" t="28221"/>
          <a:stretch/>
        </p:blipFill>
        <p:spPr>
          <a:xfrm>
            <a:off x="8306276" y="196798"/>
            <a:ext cx="671752" cy="57140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ype="tx">
  <p:cSld name="TITLE_AND_BODY">
    <p:spTree>
      <p:nvGrpSpPr>
        <p:cNvPr id="85" name="Shape 85"/>
        <p:cNvGrpSpPr/>
        <p:nvPr/>
      </p:nvGrpSpPr>
      <p:grpSpPr>
        <a:xfrm>
          <a:off x="0" y="0"/>
          <a:ext cx="0" cy="0"/>
          <a:chOff x="0" y="0"/>
          <a:chExt cx="0" cy="0"/>
        </a:xfrm>
      </p:grpSpPr>
      <p:sp>
        <p:nvSpPr>
          <p:cNvPr id="86" name="Google Shape;86;p17"/>
          <p:cNvSpPr txBox="1"/>
          <p:nvPr>
            <p:ph idx="12" type="sldNum"/>
          </p:nvPr>
        </p:nvSpPr>
        <p:spPr>
          <a:xfrm>
            <a:off x="4499189" y="4812635"/>
            <a:ext cx="330600" cy="326100"/>
          </a:xfrm>
          <a:prstGeom prst="rect">
            <a:avLst/>
          </a:prstGeom>
          <a:noFill/>
          <a:ln>
            <a:noFill/>
          </a:ln>
        </p:spPr>
        <p:txBody>
          <a:bodyPr anchorCtr="0" anchor="ctr" bIns="91425" lIns="91425" spcFirstLastPara="1" rIns="91425" wrap="square" tIns="91425">
            <a:normAutofit lnSpcReduction="10000"/>
          </a:bodyPr>
          <a:lstStyle>
            <a:lvl1pPr indent="0" lvl="0" marL="0" marR="0" rtl="0" algn="ctr">
              <a:lnSpc>
                <a:spcPct val="100000"/>
              </a:lnSpc>
              <a:spcBef>
                <a:spcPts val="0"/>
              </a:spcBef>
              <a:spcAft>
                <a:spcPts val="0"/>
              </a:spcAft>
              <a:buClr>
                <a:srgbClr val="585858"/>
              </a:buClr>
              <a:buSzPts val="1000"/>
              <a:buFont typeface="Arial"/>
              <a:buNone/>
              <a:defRPr sz="1000">
                <a:solidFill>
                  <a:srgbClr val="585858"/>
                </a:solidFill>
              </a:defRPr>
            </a:lvl1pPr>
            <a:lvl2pPr indent="0" lvl="1" marL="0" marR="0" rtl="0" algn="ctr">
              <a:lnSpc>
                <a:spcPct val="100000"/>
              </a:lnSpc>
              <a:spcBef>
                <a:spcPts val="0"/>
              </a:spcBef>
              <a:spcAft>
                <a:spcPts val="0"/>
              </a:spcAft>
              <a:buClr>
                <a:srgbClr val="585858"/>
              </a:buClr>
              <a:buSzPts val="1000"/>
              <a:buFont typeface="Arial"/>
              <a:buNone/>
              <a:defRPr sz="1000">
                <a:solidFill>
                  <a:srgbClr val="585858"/>
                </a:solidFill>
              </a:defRPr>
            </a:lvl2pPr>
            <a:lvl3pPr indent="0" lvl="2" marL="0" marR="0" rtl="0" algn="ctr">
              <a:lnSpc>
                <a:spcPct val="100000"/>
              </a:lnSpc>
              <a:spcBef>
                <a:spcPts val="0"/>
              </a:spcBef>
              <a:spcAft>
                <a:spcPts val="0"/>
              </a:spcAft>
              <a:buClr>
                <a:srgbClr val="585858"/>
              </a:buClr>
              <a:buSzPts val="1000"/>
              <a:buFont typeface="Arial"/>
              <a:buNone/>
              <a:defRPr sz="1000">
                <a:solidFill>
                  <a:srgbClr val="585858"/>
                </a:solidFill>
              </a:defRPr>
            </a:lvl3pPr>
            <a:lvl4pPr indent="0" lvl="3" marL="0" marR="0" rtl="0" algn="ctr">
              <a:lnSpc>
                <a:spcPct val="100000"/>
              </a:lnSpc>
              <a:spcBef>
                <a:spcPts val="0"/>
              </a:spcBef>
              <a:spcAft>
                <a:spcPts val="0"/>
              </a:spcAft>
              <a:buClr>
                <a:srgbClr val="585858"/>
              </a:buClr>
              <a:buSzPts val="1000"/>
              <a:buFont typeface="Arial"/>
              <a:buNone/>
              <a:defRPr sz="1000">
                <a:solidFill>
                  <a:srgbClr val="585858"/>
                </a:solidFill>
              </a:defRPr>
            </a:lvl4pPr>
            <a:lvl5pPr indent="0" lvl="4" marL="0" marR="0" rtl="0" algn="ctr">
              <a:lnSpc>
                <a:spcPct val="100000"/>
              </a:lnSpc>
              <a:spcBef>
                <a:spcPts val="0"/>
              </a:spcBef>
              <a:spcAft>
                <a:spcPts val="0"/>
              </a:spcAft>
              <a:buClr>
                <a:srgbClr val="585858"/>
              </a:buClr>
              <a:buSzPts val="1000"/>
              <a:buFont typeface="Arial"/>
              <a:buNone/>
              <a:defRPr sz="1000">
                <a:solidFill>
                  <a:srgbClr val="585858"/>
                </a:solidFill>
              </a:defRPr>
            </a:lvl5pPr>
            <a:lvl6pPr indent="0" lvl="5" marL="0" marR="0" rtl="0" algn="ctr">
              <a:lnSpc>
                <a:spcPct val="100000"/>
              </a:lnSpc>
              <a:spcBef>
                <a:spcPts val="0"/>
              </a:spcBef>
              <a:spcAft>
                <a:spcPts val="0"/>
              </a:spcAft>
              <a:buClr>
                <a:srgbClr val="585858"/>
              </a:buClr>
              <a:buSzPts val="1000"/>
              <a:buFont typeface="Arial"/>
              <a:buNone/>
              <a:defRPr sz="1000">
                <a:solidFill>
                  <a:srgbClr val="585858"/>
                </a:solidFill>
              </a:defRPr>
            </a:lvl6pPr>
            <a:lvl7pPr indent="0" lvl="6" marL="0" marR="0" rtl="0" algn="ctr">
              <a:lnSpc>
                <a:spcPct val="100000"/>
              </a:lnSpc>
              <a:spcBef>
                <a:spcPts val="0"/>
              </a:spcBef>
              <a:spcAft>
                <a:spcPts val="0"/>
              </a:spcAft>
              <a:buClr>
                <a:srgbClr val="585858"/>
              </a:buClr>
              <a:buSzPts val="1000"/>
              <a:buFont typeface="Arial"/>
              <a:buNone/>
              <a:defRPr sz="1000">
                <a:solidFill>
                  <a:srgbClr val="585858"/>
                </a:solidFill>
              </a:defRPr>
            </a:lvl7pPr>
            <a:lvl8pPr indent="0" lvl="7" marL="0" marR="0" rtl="0" algn="ctr">
              <a:lnSpc>
                <a:spcPct val="100000"/>
              </a:lnSpc>
              <a:spcBef>
                <a:spcPts val="0"/>
              </a:spcBef>
              <a:spcAft>
                <a:spcPts val="0"/>
              </a:spcAft>
              <a:buClr>
                <a:srgbClr val="585858"/>
              </a:buClr>
              <a:buSzPts val="1000"/>
              <a:buFont typeface="Arial"/>
              <a:buNone/>
              <a:defRPr sz="1000">
                <a:solidFill>
                  <a:srgbClr val="585858"/>
                </a:solidFill>
              </a:defRPr>
            </a:lvl8pPr>
            <a:lvl9pPr indent="0" lvl="8" marL="0" marR="0" rtl="0" algn="ct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ctr">
              <a:spcBef>
                <a:spcPts val="0"/>
              </a:spcBef>
              <a:spcAft>
                <a:spcPts val="0"/>
              </a:spcAft>
              <a:buNone/>
            </a:pPr>
            <a:fld id="{00000000-1234-1234-1234-123412341234}" type="slidenum">
              <a:rPr lang="en"/>
              <a:t>‹#›</a:t>
            </a:fld>
            <a:endParaRPr>
              <a:solidFill>
                <a:schemeClr val="dk2"/>
              </a:solidFill>
            </a:endParaRPr>
          </a:p>
        </p:txBody>
      </p:sp>
      <p:cxnSp>
        <p:nvCxnSpPr>
          <p:cNvPr id="87" name="Google Shape;87;p17"/>
          <p:cNvCxnSpPr/>
          <p:nvPr/>
        </p:nvCxnSpPr>
        <p:spPr>
          <a:xfrm flipH="1">
            <a:off x="375476" y="602175"/>
            <a:ext cx="8425800" cy="26100"/>
          </a:xfrm>
          <a:prstGeom prst="straightConnector1">
            <a:avLst/>
          </a:prstGeom>
          <a:noFill/>
          <a:ln cap="flat" cmpd="sng" w="9525">
            <a:solidFill>
              <a:srgbClr val="666666"/>
            </a:solidFill>
            <a:prstDash val="solid"/>
            <a:round/>
            <a:headEnd len="sm" w="sm" type="none"/>
            <a:tailEnd len="sm" w="sm" type="none"/>
          </a:ln>
        </p:spPr>
      </p:cxnSp>
      <p:cxnSp>
        <p:nvCxnSpPr>
          <p:cNvPr id="88" name="Google Shape;88;p17"/>
          <p:cNvCxnSpPr/>
          <p:nvPr/>
        </p:nvCxnSpPr>
        <p:spPr>
          <a:xfrm flipH="1">
            <a:off x="451686" y="621792"/>
            <a:ext cx="8425800" cy="26100"/>
          </a:xfrm>
          <a:prstGeom prst="straightConnector1">
            <a:avLst/>
          </a:prstGeom>
          <a:noFill/>
          <a:ln cap="flat" cmpd="sng" w="9525">
            <a:solidFill>
              <a:srgbClr val="A64D79"/>
            </a:solidFill>
            <a:prstDash val="solid"/>
            <a:round/>
            <a:headEnd len="sm" w="sm" type="none"/>
            <a:tailEnd len="sm" w="sm" type="none"/>
          </a:ln>
        </p:spPr>
      </p:cxnSp>
      <p:cxnSp>
        <p:nvCxnSpPr>
          <p:cNvPr id="89" name="Google Shape;89;p17"/>
          <p:cNvCxnSpPr/>
          <p:nvPr/>
        </p:nvCxnSpPr>
        <p:spPr>
          <a:xfrm flipH="1">
            <a:off x="344279" y="4793541"/>
            <a:ext cx="8488200" cy="12600"/>
          </a:xfrm>
          <a:prstGeom prst="straightConnector1">
            <a:avLst/>
          </a:prstGeom>
          <a:noFill/>
          <a:ln cap="flat" cmpd="sng" w="9525">
            <a:solidFill>
              <a:srgbClr val="A64D79"/>
            </a:solidFill>
            <a:prstDash val="solid"/>
            <a:round/>
            <a:headEnd len="sm" w="sm" type="none"/>
            <a:tailEnd len="sm" w="sm" type="none"/>
          </a:ln>
        </p:spPr>
      </p:cxnSp>
      <p:sp>
        <p:nvSpPr>
          <p:cNvPr id="90" name="Google Shape;90;p17"/>
          <p:cNvSpPr txBox="1"/>
          <p:nvPr>
            <p:ph type="title"/>
          </p:nvPr>
        </p:nvSpPr>
        <p:spPr>
          <a:xfrm>
            <a:off x="409476" y="136475"/>
            <a:ext cx="4763700" cy="608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A64D79"/>
              </a:buClr>
              <a:buSzPts val="2500"/>
              <a:buFont typeface="Helvetica Neue"/>
              <a:buNone/>
              <a:defRPr sz="2500">
                <a:solidFill>
                  <a:srgbClr val="A64D79"/>
                </a:solidFill>
              </a:defRPr>
            </a:lvl1pPr>
            <a:lvl2pPr lvl="1" rtl="0" algn="l">
              <a:lnSpc>
                <a:spcPct val="100000"/>
              </a:lnSpc>
              <a:spcBef>
                <a:spcPts val="0"/>
              </a:spcBef>
              <a:spcAft>
                <a:spcPts val="0"/>
              </a:spcAft>
              <a:buClr>
                <a:srgbClr val="666666"/>
              </a:buClr>
              <a:buSzPts val="700"/>
              <a:buNone/>
              <a:defRPr/>
            </a:lvl2pPr>
            <a:lvl3pPr lvl="2" rtl="0" algn="l">
              <a:lnSpc>
                <a:spcPct val="100000"/>
              </a:lnSpc>
              <a:spcBef>
                <a:spcPts val="0"/>
              </a:spcBef>
              <a:spcAft>
                <a:spcPts val="0"/>
              </a:spcAft>
              <a:buClr>
                <a:srgbClr val="666666"/>
              </a:buClr>
              <a:buSzPts val="700"/>
              <a:buNone/>
              <a:defRPr/>
            </a:lvl3pPr>
            <a:lvl4pPr lvl="3" rtl="0" algn="l">
              <a:lnSpc>
                <a:spcPct val="100000"/>
              </a:lnSpc>
              <a:spcBef>
                <a:spcPts val="0"/>
              </a:spcBef>
              <a:spcAft>
                <a:spcPts val="0"/>
              </a:spcAft>
              <a:buClr>
                <a:srgbClr val="666666"/>
              </a:buClr>
              <a:buSzPts val="700"/>
              <a:buNone/>
              <a:defRPr/>
            </a:lvl4pPr>
            <a:lvl5pPr lvl="4" rtl="0" algn="l">
              <a:lnSpc>
                <a:spcPct val="100000"/>
              </a:lnSpc>
              <a:spcBef>
                <a:spcPts val="0"/>
              </a:spcBef>
              <a:spcAft>
                <a:spcPts val="0"/>
              </a:spcAft>
              <a:buClr>
                <a:srgbClr val="666666"/>
              </a:buClr>
              <a:buSzPts val="700"/>
              <a:buNone/>
              <a:defRPr/>
            </a:lvl5pPr>
            <a:lvl6pPr lvl="5" rtl="0" algn="l">
              <a:lnSpc>
                <a:spcPct val="100000"/>
              </a:lnSpc>
              <a:spcBef>
                <a:spcPts val="0"/>
              </a:spcBef>
              <a:spcAft>
                <a:spcPts val="0"/>
              </a:spcAft>
              <a:buClr>
                <a:srgbClr val="666666"/>
              </a:buClr>
              <a:buSzPts val="700"/>
              <a:buNone/>
              <a:defRPr/>
            </a:lvl6pPr>
            <a:lvl7pPr lvl="6" rtl="0" algn="l">
              <a:lnSpc>
                <a:spcPct val="100000"/>
              </a:lnSpc>
              <a:spcBef>
                <a:spcPts val="0"/>
              </a:spcBef>
              <a:spcAft>
                <a:spcPts val="0"/>
              </a:spcAft>
              <a:buClr>
                <a:srgbClr val="666666"/>
              </a:buClr>
              <a:buSzPts val="700"/>
              <a:buNone/>
              <a:defRPr/>
            </a:lvl7pPr>
            <a:lvl8pPr lvl="7" rtl="0" algn="l">
              <a:lnSpc>
                <a:spcPct val="100000"/>
              </a:lnSpc>
              <a:spcBef>
                <a:spcPts val="0"/>
              </a:spcBef>
              <a:spcAft>
                <a:spcPts val="0"/>
              </a:spcAft>
              <a:buClr>
                <a:srgbClr val="666666"/>
              </a:buClr>
              <a:buSzPts val="700"/>
              <a:buNone/>
              <a:defRPr/>
            </a:lvl8pPr>
            <a:lvl9pPr lvl="8" rtl="0" algn="l">
              <a:lnSpc>
                <a:spcPct val="100000"/>
              </a:lnSpc>
              <a:spcBef>
                <a:spcPts val="0"/>
              </a:spcBef>
              <a:spcAft>
                <a:spcPts val="0"/>
              </a:spcAft>
              <a:buClr>
                <a:srgbClr val="666666"/>
              </a:buClr>
              <a:buSzPts val="700"/>
              <a:buNone/>
              <a:defRPr/>
            </a:lvl9pPr>
          </a:lstStyle>
          <a:p/>
        </p:txBody>
      </p:sp>
      <p:pic>
        <p:nvPicPr>
          <p:cNvPr descr="Google Shape;24;p3" id="91" name="Google Shape;91;p17"/>
          <p:cNvPicPr preferRelativeResize="0"/>
          <p:nvPr/>
        </p:nvPicPr>
        <p:blipFill rotWithShape="1">
          <a:blip r:embed="rId2">
            <a:alphaModFix/>
          </a:blip>
          <a:srcRect b="0" l="0" r="0" t="0"/>
          <a:stretch/>
        </p:blipFill>
        <p:spPr>
          <a:xfrm>
            <a:off x="1340368" y="4818950"/>
            <a:ext cx="594724" cy="313649"/>
          </a:xfrm>
          <a:prstGeom prst="rect">
            <a:avLst/>
          </a:prstGeom>
          <a:noFill/>
          <a:ln>
            <a:noFill/>
          </a:ln>
        </p:spPr>
      </p:pic>
      <p:pic>
        <p:nvPicPr>
          <p:cNvPr descr="Google Shape;25;p3" id="92" name="Google Shape;92;p17"/>
          <p:cNvPicPr preferRelativeResize="0"/>
          <p:nvPr/>
        </p:nvPicPr>
        <p:blipFill rotWithShape="1">
          <a:blip r:embed="rId3">
            <a:alphaModFix/>
          </a:blip>
          <a:srcRect b="16650" l="0" r="0" t="12256"/>
          <a:stretch/>
        </p:blipFill>
        <p:spPr>
          <a:xfrm>
            <a:off x="375322" y="4852088"/>
            <a:ext cx="965046" cy="247375"/>
          </a:xfrm>
          <a:prstGeom prst="rect">
            <a:avLst/>
          </a:prstGeom>
          <a:noFill/>
          <a:ln>
            <a:noFill/>
          </a:ln>
        </p:spPr>
      </p:pic>
      <p:sp>
        <p:nvSpPr>
          <p:cNvPr id="93" name="Google Shape;93;p17"/>
          <p:cNvSpPr txBox="1"/>
          <p:nvPr>
            <p:ph idx="1" type="body"/>
          </p:nvPr>
        </p:nvSpPr>
        <p:spPr>
          <a:xfrm>
            <a:off x="498037" y="797250"/>
            <a:ext cx="8333100" cy="354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1pPr>
            <a:lvl2pPr indent="-317500" lvl="1" marL="914400" rtl="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2pPr>
            <a:lvl3pPr indent="-317500" lvl="2" marL="1371600" rtl="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3pPr>
            <a:lvl4pPr indent="-317500" lvl="3" marL="1828800" rtl="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4pPr>
            <a:lvl5pPr indent="-317500" lvl="4" marL="2286000" rtl="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3"/>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3" name="Google Shape;23;p3"/>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24" name="Google Shape;24;p3"/>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pic>
        <p:nvPicPr>
          <p:cNvPr id="25" name="Google Shape;25;p3"/>
          <p:cNvPicPr preferRelativeResize="0"/>
          <p:nvPr/>
        </p:nvPicPr>
        <p:blipFill rotWithShape="1">
          <a:blip r:embed="rId4">
            <a:alphaModFix/>
          </a:blip>
          <a:srcRect b="26579" l="0" r="0" t="22869"/>
          <a:stretch/>
        </p:blipFill>
        <p:spPr>
          <a:xfrm>
            <a:off x="5976900" y="279013"/>
            <a:ext cx="2495549" cy="82546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0"/>
            <a:ext cx="9144000" cy="589225"/>
          </a:xfrm>
          <a:prstGeom prst="rect">
            <a:avLst/>
          </a:prstGeom>
          <a:noFill/>
          <a:ln>
            <a:noFill/>
          </a:ln>
        </p:spPr>
      </p:pic>
      <p:sp>
        <p:nvSpPr>
          <p:cNvPr id="28" name="Google Shape;28;p4"/>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4"/>
          <p:cNvCxnSpPr/>
          <p:nvPr/>
        </p:nvCxnSpPr>
        <p:spPr>
          <a:xfrm>
            <a:off x="396358" y="4649935"/>
            <a:ext cx="8520600" cy="0"/>
          </a:xfrm>
          <a:prstGeom prst="straightConnector1">
            <a:avLst/>
          </a:prstGeom>
          <a:noFill/>
          <a:ln cap="flat" cmpd="sng" w="9525">
            <a:solidFill>
              <a:srgbClr val="000000"/>
            </a:solidFill>
            <a:prstDash val="solid"/>
            <a:round/>
            <a:headEnd len="med" w="med" type="none"/>
            <a:tailEnd len="med" w="med" type="none"/>
          </a:ln>
        </p:spPr>
      </p:cxnSp>
      <p:pic>
        <p:nvPicPr>
          <p:cNvPr id="31" name="Google Shape;31;p4"/>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sp>
        <p:nvSpPr>
          <p:cNvPr id="32" name="Google Shape;32;p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lvl1pPr indent="-342900" lvl="0" marL="457200" rtl="0">
              <a:lnSpc>
                <a:spcPct val="150000"/>
              </a:lnSpc>
              <a:spcBef>
                <a:spcPts val="0"/>
              </a:spcBef>
              <a:spcAft>
                <a:spcPts val="0"/>
              </a:spcAft>
              <a:buClr>
                <a:srgbClr val="674EA7"/>
              </a:buClr>
              <a:buSzPts val="1800"/>
              <a:buChar char="●"/>
              <a:defRPr>
                <a:solidFill>
                  <a:srgbClr val="674EA7"/>
                </a:solidFill>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pic>
        <p:nvPicPr>
          <p:cNvPr id="33" name="Google Shape;33;p4"/>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34"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a:off x="0" y="0"/>
            <a:ext cx="9144000" cy="596150"/>
          </a:xfrm>
          <a:prstGeom prst="rect">
            <a:avLst/>
          </a:prstGeom>
          <a:noFill/>
          <a:ln>
            <a:noFill/>
          </a:ln>
        </p:spPr>
      </p:pic>
      <p:sp>
        <p:nvSpPr>
          <p:cNvPr id="36" name="Google Shape;36;p5"/>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 name="Google Shape;3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5"/>
          <p:cNvCxnSpPr/>
          <p:nvPr/>
        </p:nvCxnSpPr>
        <p:spPr>
          <a:xfrm>
            <a:off x="396358" y="4656815"/>
            <a:ext cx="8520600" cy="0"/>
          </a:xfrm>
          <a:prstGeom prst="straightConnector1">
            <a:avLst/>
          </a:prstGeom>
          <a:noFill/>
          <a:ln cap="flat" cmpd="sng" w="9525">
            <a:solidFill>
              <a:srgbClr val="000000"/>
            </a:solidFill>
            <a:prstDash val="solid"/>
            <a:round/>
            <a:headEnd len="med" w="med" type="none"/>
            <a:tailEnd len="med" w="med" type="none"/>
          </a:ln>
        </p:spPr>
      </p:cxnSp>
      <p:pic>
        <p:nvPicPr>
          <p:cNvPr id="39" name="Google Shape;39;p5"/>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pic>
        <p:nvPicPr>
          <p:cNvPr id="40" name="Google Shape;40;p5"/>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1" name="Shape 41"/>
        <p:cNvGrpSpPr/>
        <p:nvPr/>
      </p:nvGrpSpPr>
      <p:grpSpPr>
        <a:xfrm>
          <a:off x="0" y="0"/>
          <a:ext cx="0" cy="0"/>
          <a:chOff x="0" y="0"/>
          <a:chExt cx="0" cy="0"/>
        </a:xfrm>
      </p:grpSpPr>
      <p:sp>
        <p:nvSpPr>
          <p:cNvPr id="42" name="Google Shape;42;p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8"/>
          <p:cNvPicPr preferRelativeResize="0"/>
          <p:nvPr/>
        </p:nvPicPr>
        <p:blipFill>
          <a:blip r:embed="rId2">
            <a:alphaModFix/>
          </a:blip>
          <a:stretch>
            <a:fillRect/>
          </a:stretch>
        </p:blipFill>
        <p:spPr>
          <a:xfrm>
            <a:off x="0" y="0"/>
            <a:ext cx="9144000" cy="758351"/>
          </a:xfrm>
          <a:prstGeom prst="rect">
            <a:avLst/>
          </a:prstGeom>
          <a:noFill/>
          <a:ln>
            <a:noFill/>
          </a:ln>
        </p:spPr>
      </p:pic>
      <p:sp>
        <p:nvSpPr>
          <p:cNvPr id="52" name="Google Shape;52;p8"/>
          <p:cNvSpPr txBox="1"/>
          <p:nvPr>
            <p:ph type="title"/>
          </p:nvPr>
        </p:nvSpPr>
        <p:spPr>
          <a:xfrm>
            <a:off x="311700" y="76600"/>
            <a:ext cx="8520600" cy="61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Encode Sans"/>
              <a:buNone/>
              <a:defRPr b="1" sz="2800">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Encode Sans SemiBold"/>
              <a:buChar char="●"/>
              <a:defRPr sz="1800">
                <a:solidFill>
                  <a:schemeClr val="dk2"/>
                </a:solidFill>
                <a:latin typeface="Encode Sans SemiBold"/>
                <a:ea typeface="Encode Sans SemiBold"/>
                <a:cs typeface="Encode Sans SemiBold"/>
                <a:sym typeface="Encode Sans SemiBold"/>
              </a:defRPr>
            </a:lvl1pPr>
            <a:lvl2pPr indent="-317500" lvl="1" marL="914400">
              <a:lnSpc>
                <a:spcPct val="115000"/>
              </a:lnSpc>
              <a:spcBef>
                <a:spcPts val="0"/>
              </a:spcBef>
              <a:spcAft>
                <a:spcPts val="0"/>
              </a:spcAft>
              <a:buClr>
                <a:schemeClr val="dk2"/>
              </a:buClr>
              <a:buSzPts val="1400"/>
              <a:buFont typeface="Encode Sans"/>
              <a:buChar char="○"/>
              <a:defRPr>
                <a:solidFill>
                  <a:schemeClr val="dk2"/>
                </a:solidFill>
                <a:latin typeface="Encode Sans"/>
                <a:ea typeface="Encode Sans"/>
                <a:cs typeface="Encode Sans"/>
                <a:sym typeface="Encode Sans"/>
              </a:defRPr>
            </a:lvl2pPr>
            <a:lvl3pPr indent="-317500" lvl="2" marL="13716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3pPr>
            <a:lvl4pPr indent="-317500" lvl="3" marL="1828800">
              <a:lnSpc>
                <a:spcPct val="115000"/>
              </a:lnSpc>
              <a:spcBef>
                <a:spcPts val="0"/>
              </a:spcBef>
              <a:spcAft>
                <a:spcPts val="0"/>
              </a:spcAft>
              <a:buClr>
                <a:schemeClr val="dk2"/>
              </a:buClr>
              <a:buSzPts val="1400"/>
              <a:buFont typeface="IBM Plex Mono Light"/>
              <a:buChar char="□"/>
              <a:defRPr>
                <a:solidFill>
                  <a:schemeClr val="dk2"/>
                </a:solidFill>
                <a:latin typeface="IBM Plex Mono Light"/>
                <a:ea typeface="IBM Plex Mono Light"/>
                <a:cs typeface="IBM Plex Mono Light"/>
                <a:sym typeface="IBM Plex Mono Light"/>
              </a:defRPr>
            </a:lvl4pPr>
            <a:lvl5pPr indent="-317500" lvl="4" marL="2286000">
              <a:lnSpc>
                <a:spcPct val="115000"/>
              </a:lnSpc>
              <a:spcBef>
                <a:spcPts val="0"/>
              </a:spcBef>
              <a:spcAft>
                <a:spcPts val="0"/>
              </a:spcAft>
              <a:buClr>
                <a:schemeClr val="dk2"/>
              </a:buClr>
              <a:buSzPts val="1400"/>
              <a:buFont typeface="IBM Plex Mono ExtraLight"/>
              <a:buChar char="▸"/>
              <a:defRPr>
                <a:solidFill>
                  <a:schemeClr val="dk2"/>
                </a:solidFill>
                <a:latin typeface="IBM Plex Mono ExtraLight"/>
                <a:ea typeface="IBM Plex Mono ExtraLight"/>
                <a:cs typeface="IBM Plex Mono ExtraLight"/>
                <a:sym typeface="IBM Plex Mono ExtraLight"/>
              </a:defRPr>
            </a:lvl5pPr>
            <a:lvl6pPr indent="-317500" lvl="5" marL="27432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6pPr>
            <a:lvl7pPr indent="-317500" lvl="6" marL="32004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7pPr>
            <a:lvl8pPr indent="-317500" lvl="7" marL="36576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8pPr>
            <a:lvl9pPr indent="-317500" lvl="8" marL="41148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3.png"/><Relationship Id="rId5" Type="http://schemas.openxmlformats.org/officeDocument/2006/relationships/image" Target="../media/image15.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3.png"/></Relationships>
</file>

<file path=ppt/slides/_rels/slide25.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50.png"/><Relationship Id="rId12"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30.png"/><Relationship Id="rId9" Type="http://schemas.openxmlformats.org/officeDocument/2006/relationships/image" Target="../media/image42.png"/><Relationship Id="rId5" Type="http://schemas.openxmlformats.org/officeDocument/2006/relationships/image" Target="../media/image29.png"/><Relationship Id="rId6" Type="http://schemas.openxmlformats.org/officeDocument/2006/relationships/image" Target="../media/image84.png"/><Relationship Id="rId7" Type="http://schemas.openxmlformats.org/officeDocument/2006/relationships/image" Target="../media/image44.png"/><Relationship Id="rId8"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image" Target="../media/image72.png"/><Relationship Id="rId5" Type="http://schemas.openxmlformats.org/officeDocument/2006/relationships/image" Target="../media/image68.png"/><Relationship Id="rId6" Type="http://schemas.openxmlformats.org/officeDocument/2006/relationships/hyperlink" Target="https://thispersondoesnotexist.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deepai.org/machine-learning-model/colorizer" TargetMode="Externa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4.png"/><Relationship Id="rId4" Type="http://schemas.openxmlformats.org/officeDocument/2006/relationships/image" Target="../media/image74.png"/><Relationship Id="rId5" Type="http://schemas.openxmlformats.org/officeDocument/2006/relationships/image" Target="../media/image8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02.png"/><Relationship Id="rId5" Type="http://schemas.openxmlformats.org/officeDocument/2006/relationships/image" Target="../media/image6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6.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9.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96.png"/><Relationship Id="rId4" Type="http://schemas.openxmlformats.org/officeDocument/2006/relationships/image" Target="../media/image9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5.png"/></Relationships>
</file>

<file path=ppt/slides/_rels/slide77.xml.rels><?xml version="1.0" encoding="UTF-8" standalone="yes"?><Relationships xmlns="http://schemas.openxmlformats.org/package/2006/relationships"><Relationship Id="rId10" Type="http://schemas.openxmlformats.org/officeDocument/2006/relationships/image" Target="../media/image90.png"/><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92.png"/><Relationship Id="rId4" Type="http://schemas.openxmlformats.org/officeDocument/2006/relationships/image" Target="../media/image93.png"/><Relationship Id="rId9" Type="http://schemas.openxmlformats.org/officeDocument/2006/relationships/image" Target="../media/image95.png"/><Relationship Id="rId5" Type="http://schemas.openxmlformats.org/officeDocument/2006/relationships/image" Target="../media/image100.png"/><Relationship Id="rId6" Type="http://schemas.openxmlformats.org/officeDocument/2006/relationships/image" Target="../media/image88.png"/><Relationship Id="rId7" Type="http://schemas.openxmlformats.org/officeDocument/2006/relationships/image" Target="../media/image89.png"/><Relationship Id="rId8" Type="http://schemas.openxmlformats.org/officeDocument/2006/relationships/image" Target="../media/image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hyperlink" Target="https://huggingface.co/%5D"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 Id="rId3" Type="http://schemas.openxmlformats.org/officeDocument/2006/relationships/image" Target="../media/image9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0" Type="http://schemas.openxmlformats.org/officeDocument/2006/relationships/hyperlink" Target="https://bytexd.com/how-to-run-ernie-vilg-ai-art-generator-in-google-colab-free/" TargetMode="External"/><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s://www.dominodatalab.com/blog/transformers-self-attention-to-the-rescue" TargetMode="External"/><Relationship Id="rId4" Type="http://schemas.openxmlformats.org/officeDocument/2006/relationships/hyperlink" Target="https://builtin.com/artificial-intelligence/transformer-neural-network" TargetMode="External"/><Relationship Id="rId9" Type="http://schemas.openxmlformats.org/officeDocument/2006/relationships/hyperlink" Target="https://www.youtube.com/watch?v=HZ4j_U3FC94" TargetMode="External"/><Relationship Id="rId5" Type="http://schemas.openxmlformats.org/officeDocument/2006/relationships/hyperlink" Target="https://arxiv.org/abs/1706.03762" TargetMode="External"/><Relationship Id="rId6" Type="http://schemas.openxmlformats.org/officeDocument/2006/relationships/hyperlink" Target="https://arxiv.org/abs/1508.04025" TargetMode="External"/><Relationship Id="rId7" Type="http://schemas.openxmlformats.org/officeDocument/2006/relationships/hyperlink" Target="https://arxiv.org/abs/1508.04025" TargetMode="External"/><Relationship Id="rId8" Type="http://schemas.openxmlformats.org/officeDocument/2006/relationships/hyperlink" Target="https://towardsdatascience.com/temporal-fusion-transformer-time-series-forecasting-with-deep-learning-complete-tutorial-d32c1e51cd91"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ctrTitle"/>
          </p:nvPr>
        </p:nvSpPr>
        <p:spPr>
          <a:xfrm>
            <a:off x="311700" y="2053762"/>
            <a:ext cx="8520600" cy="1451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
        <p:nvSpPr>
          <p:cNvPr id="99" name="Google Shape;9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Secuencias</a:t>
            </a:r>
            <a:endParaRPr/>
          </a:p>
        </p:txBody>
      </p:sp>
      <p:sp>
        <p:nvSpPr>
          <p:cNvPr id="215" name="Google Shape;21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16" name="Google Shape;216;p27"/>
          <p:cNvGrpSpPr/>
          <p:nvPr/>
        </p:nvGrpSpPr>
        <p:grpSpPr>
          <a:xfrm>
            <a:off x="3353559" y="2257093"/>
            <a:ext cx="490500" cy="491963"/>
            <a:chOff x="0" y="-53"/>
            <a:chExt cx="1308000" cy="1311900"/>
          </a:xfrm>
        </p:grpSpPr>
        <p:grpSp>
          <p:nvGrpSpPr>
            <p:cNvPr id="217" name="Google Shape;217;p27"/>
            <p:cNvGrpSpPr/>
            <p:nvPr/>
          </p:nvGrpSpPr>
          <p:grpSpPr>
            <a:xfrm>
              <a:off x="0" y="-53"/>
              <a:ext cx="1308000" cy="1311900"/>
              <a:chOff x="0" y="-53"/>
              <a:chExt cx="1308000" cy="1311900"/>
            </a:xfrm>
          </p:grpSpPr>
          <p:sp>
            <p:nvSpPr>
              <p:cNvPr id="218" name="Google Shape;218;p27"/>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219" name="Google Shape;219;p27"/>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220" name="Google Shape;220;p27"/>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221" name="Google Shape;221;p27"/>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sp>
        <p:nvSpPr>
          <p:cNvPr id="222" name="Google Shape;222;p27"/>
          <p:cNvSpPr/>
          <p:nvPr/>
        </p:nvSpPr>
        <p:spPr>
          <a:xfrm>
            <a:off x="1546255" y="3606397"/>
            <a:ext cx="476100" cy="4761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223" name="Google Shape;223;p27"/>
          <p:cNvSpPr/>
          <p:nvPr/>
        </p:nvSpPr>
        <p:spPr>
          <a:xfrm>
            <a:off x="1546255" y="2440477"/>
            <a:ext cx="476100" cy="4761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224" name="Google Shape;224;p27"/>
          <p:cNvSpPr/>
          <p:nvPr/>
        </p:nvSpPr>
        <p:spPr>
          <a:xfrm>
            <a:off x="1546255" y="1625323"/>
            <a:ext cx="476100" cy="4761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pic>
        <p:nvPicPr>
          <p:cNvPr descr="x_1.pdf" id="225" name="Google Shape;225;p27"/>
          <p:cNvPicPr preferRelativeResize="0"/>
          <p:nvPr/>
        </p:nvPicPr>
        <p:blipFill rotWithShape="1">
          <a:blip r:embed="rId5">
            <a:alphaModFix/>
          </a:blip>
          <a:srcRect b="0" l="0" r="0" t="0"/>
          <a:stretch/>
        </p:blipFill>
        <p:spPr>
          <a:xfrm>
            <a:off x="1620080" y="2566579"/>
            <a:ext cx="328600" cy="224046"/>
          </a:xfrm>
          <a:prstGeom prst="rect">
            <a:avLst/>
          </a:prstGeom>
          <a:noFill/>
          <a:ln>
            <a:noFill/>
          </a:ln>
        </p:spPr>
      </p:pic>
      <p:pic>
        <p:nvPicPr>
          <p:cNvPr descr="x_D.pdf" id="226" name="Google Shape;226;p27"/>
          <p:cNvPicPr preferRelativeResize="0"/>
          <p:nvPr/>
        </p:nvPicPr>
        <p:blipFill rotWithShape="1">
          <a:blip r:embed="rId6">
            <a:alphaModFix/>
          </a:blip>
          <a:srcRect b="0" l="0" r="0" t="0"/>
          <a:stretch/>
        </p:blipFill>
        <p:spPr>
          <a:xfrm>
            <a:off x="1620080" y="3756504"/>
            <a:ext cx="328600" cy="176036"/>
          </a:xfrm>
          <a:prstGeom prst="rect">
            <a:avLst/>
          </a:prstGeom>
          <a:noFill/>
          <a:ln>
            <a:noFill/>
          </a:ln>
        </p:spPr>
      </p:pic>
      <p:pic>
        <p:nvPicPr>
          <p:cNvPr descr="vdots.pdf" id="227" name="Google Shape;227;p27"/>
          <p:cNvPicPr preferRelativeResize="0"/>
          <p:nvPr/>
        </p:nvPicPr>
        <p:blipFill rotWithShape="1">
          <a:blip r:embed="rId7">
            <a:alphaModFix/>
          </a:blip>
          <a:srcRect b="0" l="0" r="0" t="0"/>
          <a:stretch/>
        </p:blipFill>
        <p:spPr>
          <a:xfrm>
            <a:off x="1784380" y="3028821"/>
            <a:ext cx="62932" cy="346122"/>
          </a:xfrm>
          <a:prstGeom prst="rect">
            <a:avLst/>
          </a:prstGeom>
          <a:noFill/>
          <a:ln>
            <a:noFill/>
          </a:ln>
        </p:spPr>
      </p:pic>
      <p:sp>
        <p:nvSpPr>
          <p:cNvPr id="228" name="Google Shape;228;p27"/>
          <p:cNvSpPr/>
          <p:nvPr/>
        </p:nvSpPr>
        <p:spPr>
          <a:xfrm>
            <a:off x="2015720" y="1945001"/>
            <a:ext cx="1349514" cy="475740"/>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29" name="Google Shape;229;p27"/>
          <p:cNvSpPr/>
          <p:nvPr/>
        </p:nvSpPr>
        <p:spPr>
          <a:xfrm>
            <a:off x="2028513" y="2526930"/>
            <a:ext cx="1323810" cy="128034"/>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30" name="Google Shape;230;p27"/>
          <p:cNvSpPr/>
          <p:nvPr/>
        </p:nvSpPr>
        <p:spPr>
          <a:xfrm>
            <a:off x="1981579" y="2650369"/>
            <a:ext cx="1418040" cy="1048356"/>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31" name="Google Shape;231;p27"/>
          <p:cNvSpPr/>
          <p:nvPr/>
        </p:nvSpPr>
        <p:spPr>
          <a:xfrm>
            <a:off x="3841495" y="2552617"/>
            <a:ext cx="1334556" cy="272430"/>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pic>
        <p:nvPicPr>
          <p:cNvPr descr="1.pdf" id="232" name="Google Shape;232;p27"/>
          <p:cNvPicPr preferRelativeResize="0"/>
          <p:nvPr/>
        </p:nvPicPr>
        <p:blipFill rotWithShape="1">
          <a:blip r:embed="rId8">
            <a:alphaModFix/>
          </a:blip>
          <a:srcRect b="0" l="0" r="0" t="0"/>
          <a:stretch/>
        </p:blipFill>
        <p:spPr>
          <a:xfrm>
            <a:off x="1725074" y="1728462"/>
            <a:ext cx="118613" cy="224046"/>
          </a:xfrm>
          <a:prstGeom prst="rect">
            <a:avLst/>
          </a:prstGeom>
          <a:noFill/>
          <a:ln>
            <a:noFill/>
          </a:ln>
        </p:spPr>
      </p:pic>
      <p:grpSp>
        <p:nvGrpSpPr>
          <p:cNvPr id="233" name="Google Shape;233;p27"/>
          <p:cNvGrpSpPr/>
          <p:nvPr/>
        </p:nvGrpSpPr>
        <p:grpSpPr>
          <a:xfrm>
            <a:off x="3314370" y="2899934"/>
            <a:ext cx="490500" cy="491963"/>
            <a:chOff x="0" y="-53"/>
            <a:chExt cx="1308000" cy="1311900"/>
          </a:xfrm>
        </p:grpSpPr>
        <p:grpSp>
          <p:nvGrpSpPr>
            <p:cNvPr id="234" name="Google Shape;234;p27"/>
            <p:cNvGrpSpPr/>
            <p:nvPr/>
          </p:nvGrpSpPr>
          <p:grpSpPr>
            <a:xfrm>
              <a:off x="0" y="-53"/>
              <a:ext cx="1308000" cy="1311900"/>
              <a:chOff x="0" y="-53"/>
              <a:chExt cx="1308000" cy="1311900"/>
            </a:xfrm>
          </p:grpSpPr>
          <p:sp>
            <p:nvSpPr>
              <p:cNvPr id="235" name="Google Shape;235;p27"/>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236" name="Google Shape;236;p27"/>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237" name="Google Shape;237;p27"/>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238" name="Google Shape;238;p27"/>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pic>
        <p:nvPicPr>
          <p:cNvPr descr="vdots.pdf" id="239" name="Google Shape;239;p27"/>
          <p:cNvPicPr preferRelativeResize="0"/>
          <p:nvPr/>
        </p:nvPicPr>
        <p:blipFill rotWithShape="1">
          <a:blip r:embed="rId7">
            <a:alphaModFix/>
          </a:blip>
          <a:srcRect b="0" l="0" r="0" t="0"/>
          <a:stretch/>
        </p:blipFill>
        <p:spPr>
          <a:xfrm>
            <a:off x="3554299" y="3486021"/>
            <a:ext cx="62932" cy="346122"/>
          </a:xfrm>
          <a:prstGeom prst="rect">
            <a:avLst/>
          </a:prstGeom>
          <a:noFill/>
          <a:ln>
            <a:noFill/>
          </a:ln>
        </p:spPr>
      </p:pic>
      <p:grpSp>
        <p:nvGrpSpPr>
          <p:cNvPr id="240" name="Google Shape;240;p27"/>
          <p:cNvGrpSpPr/>
          <p:nvPr/>
        </p:nvGrpSpPr>
        <p:grpSpPr>
          <a:xfrm>
            <a:off x="6582781" y="2874539"/>
            <a:ext cx="490500" cy="491963"/>
            <a:chOff x="0" y="-53"/>
            <a:chExt cx="1308000" cy="1311900"/>
          </a:xfrm>
        </p:grpSpPr>
        <p:grpSp>
          <p:nvGrpSpPr>
            <p:cNvPr id="241" name="Google Shape;241;p27"/>
            <p:cNvGrpSpPr/>
            <p:nvPr/>
          </p:nvGrpSpPr>
          <p:grpSpPr>
            <a:xfrm>
              <a:off x="0" y="-53"/>
              <a:ext cx="1308000" cy="1311900"/>
              <a:chOff x="0" y="-53"/>
              <a:chExt cx="1308000" cy="1311900"/>
            </a:xfrm>
          </p:grpSpPr>
          <p:sp>
            <p:nvSpPr>
              <p:cNvPr id="242" name="Google Shape;242;p27"/>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243" name="Google Shape;243;p27"/>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244" name="Google Shape;244;p27"/>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f(.).pdf" id="245" name="Google Shape;245;p27"/>
            <p:cNvPicPr preferRelativeResize="0"/>
            <p:nvPr/>
          </p:nvPicPr>
          <p:blipFill rotWithShape="1">
            <a:blip r:embed="rId9">
              <a:alphaModFix/>
            </a:blip>
            <a:srcRect b="0" l="0" r="0" t="0"/>
            <a:stretch/>
          </p:blipFill>
          <p:spPr>
            <a:xfrm>
              <a:off x="736054" y="497173"/>
              <a:ext cx="469901" cy="317501"/>
            </a:xfrm>
            <a:prstGeom prst="rect">
              <a:avLst/>
            </a:prstGeom>
            <a:noFill/>
            <a:ln>
              <a:noFill/>
            </a:ln>
          </p:spPr>
        </p:pic>
      </p:grpSp>
      <p:sp>
        <p:nvSpPr>
          <p:cNvPr id="246" name="Google Shape;246;p27"/>
          <p:cNvSpPr/>
          <p:nvPr/>
        </p:nvSpPr>
        <p:spPr>
          <a:xfrm>
            <a:off x="3804692" y="2910331"/>
            <a:ext cx="1368954" cy="199854"/>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47" name="Google Shape;247;p27"/>
          <p:cNvSpPr/>
          <p:nvPr/>
        </p:nvSpPr>
        <p:spPr>
          <a:xfrm>
            <a:off x="3774602" y="3018087"/>
            <a:ext cx="1442178" cy="1025028"/>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48" name="Google Shape;248;p27"/>
          <p:cNvSpPr/>
          <p:nvPr/>
        </p:nvSpPr>
        <p:spPr>
          <a:xfrm>
            <a:off x="1983176" y="2007061"/>
            <a:ext cx="1375704" cy="993816"/>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49" name="Google Shape;249;p27"/>
          <p:cNvSpPr/>
          <p:nvPr/>
        </p:nvSpPr>
        <p:spPr>
          <a:xfrm>
            <a:off x="1933968" y="2057774"/>
            <a:ext cx="1487646" cy="1932606"/>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0" name="Google Shape;250;p27"/>
          <p:cNvSpPr/>
          <p:nvPr/>
        </p:nvSpPr>
        <p:spPr>
          <a:xfrm>
            <a:off x="2021587" y="2741045"/>
            <a:ext cx="1298538" cy="34182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1" name="Google Shape;251;p27"/>
          <p:cNvSpPr/>
          <p:nvPr/>
        </p:nvSpPr>
        <p:spPr>
          <a:xfrm>
            <a:off x="1971843" y="2836682"/>
            <a:ext cx="1411506" cy="1190268"/>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2" name="Google Shape;252;p27"/>
          <p:cNvSpPr/>
          <p:nvPr/>
        </p:nvSpPr>
        <p:spPr>
          <a:xfrm>
            <a:off x="2012637" y="3236629"/>
            <a:ext cx="1316520" cy="518076"/>
          </a:xfrm>
          <a:custGeom>
            <a:rect b="b" l="l" r="r" t="t"/>
            <a:pathLst>
              <a:path extrusionOk="0" h="21600" w="21600">
                <a:moveTo>
                  <a:pt x="0" y="21600"/>
                </a:moveTo>
                <a:lnTo>
                  <a:pt x="21600" y="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3" name="Google Shape;253;p27"/>
          <p:cNvSpPr/>
          <p:nvPr/>
        </p:nvSpPr>
        <p:spPr>
          <a:xfrm>
            <a:off x="2025292" y="3890608"/>
            <a:ext cx="1304154" cy="24948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4" name="Google Shape;254;p27"/>
          <p:cNvSpPr/>
          <p:nvPr/>
        </p:nvSpPr>
        <p:spPr>
          <a:xfrm>
            <a:off x="3308450" y="1626379"/>
            <a:ext cx="476100" cy="476100"/>
          </a:xfrm>
          <a:prstGeom prst="ellipse">
            <a:avLst/>
          </a:prstGeom>
          <a:no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pic>
        <p:nvPicPr>
          <p:cNvPr descr="1.pdf" id="255" name="Google Shape;255;p27"/>
          <p:cNvPicPr preferRelativeResize="0"/>
          <p:nvPr/>
        </p:nvPicPr>
        <p:blipFill rotWithShape="1">
          <a:blip r:embed="rId8">
            <a:alphaModFix/>
          </a:blip>
          <a:srcRect b="0" l="0" r="0" t="0"/>
          <a:stretch/>
        </p:blipFill>
        <p:spPr>
          <a:xfrm>
            <a:off x="3474206" y="1728462"/>
            <a:ext cx="118613" cy="224046"/>
          </a:xfrm>
          <a:prstGeom prst="rect">
            <a:avLst/>
          </a:prstGeom>
          <a:noFill/>
          <a:ln>
            <a:noFill/>
          </a:ln>
        </p:spPr>
      </p:pic>
      <p:sp>
        <p:nvSpPr>
          <p:cNvPr id="256" name="Google Shape;256;p27"/>
          <p:cNvSpPr/>
          <p:nvPr/>
        </p:nvSpPr>
        <p:spPr>
          <a:xfrm>
            <a:off x="3758333" y="1978750"/>
            <a:ext cx="1442394" cy="778194"/>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7" name="Google Shape;257;p27"/>
          <p:cNvSpPr/>
          <p:nvPr/>
        </p:nvSpPr>
        <p:spPr>
          <a:xfrm>
            <a:off x="7075700" y="3120530"/>
            <a:ext cx="393120" cy="0"/>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grpSp>
        <p:nvGrpSpPr>
          <p:cNvPr id="258" name="Google Shape;258;p27"/>
          <p:cNvGrpSpPr/>
          <p:nvPr/>
        </p:nvGrpSpPr>
        <p:grpSpPr>
          <a:xfrm>
            <a:off x="5173460" y="2628568"/>
            <a:ext cx="490500" cy="491963"/>
            <a:chOff x="0" y="-53"/>
            <a:chExt cx="1308000" cy="1311900"/>
          </a:xfrm>
        </p:grpSpPr>
        <p:grpSp>
          <p:nvGrpSpPr>
            <p:cNvPr id="259" name="Google Shape;259;p27"/>
            <p:cNvGrpSpPr/>
            <p:nvPr/>
          </p:nvGrpSpPr>
          <p:grpSpPr>
            <a:xfrm>
              <a:off x="0" y="-53"/>
              <a:ext cx="1308000" cy="1311900"/>
              <a:chOff x="0" y="-53"/>
              <a:chExt cx="1308000" cy="1311900"/>
            </a:xfrm>
          </p:grpSpPr>
          <p:sp>
            <p:nvSpPr>
              <p:cNvPr id="260" name="Google Shape;260;p27"/>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261" name="Google Shape;261;p27"/>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262" name="Google Shape;262;p27"/>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263" name="Google Shape;263;p27"/>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sp>
        <p:nvSpPr>
          <p:cNvPr id="264" name="Google Shape;264;p27"/>
          <p:cNvSpPr/>
          <p:nvPr/>
        </p:nvSpPr>
        <p:spPr>
          <a:xfrm>
            <a:off x="5662707" y="2917141"/>
            <a:ext cx="921402" cy="160812"/>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pic>
        <p:nvPicPr>
          <p:cNvPr descr="vdots.pdf" id="265" name="Google Shape;265;p27"/>
          <p:cNvPicPr preferRelativeResize="0"/>
          <p:nvPr/>
        </p:nvPicPr>
        <p:blipFill rotWithShape="1">
          <a:blip r:embed="rId7">
            <a:alphaModFix/>
          </a:blip>
          <a:srcRect b="0" l="0" r="0" t="0"/>
          <a:stretch/>
        </p:blipFill>
        <p:spPr>
          <a:xfrm>
            <a:off x="5382725" y="3257421"/>
            <a:ext cx="62931" cy="346122"/>
          </a:xfrm>
          <a:prstGeom prst="rect">
            <a:avLst/>
          </a:prstGeom>
          <a:noFill/>
          <a:ln>
            <a:noFill/>
          </a:ln>
        </p:spPr>
      </p:pic>
      <p:grpSp>
        <p:nvGrpSpPr>
          <p:cNvPr id="266" name="Google Shape;266;p27"/>
          <p:cNvGrpSpPr/>
          <p:nvPr/>
        </p:nvGrpSpPr>
        <p:grpSpPr>
          <a:xfrm>
            <a:off x="5137456" y="3740607"/>
            <a:ext cx="490500" cy="491963"/>
            <a:chOff x="0" y="-53"/>
            <a:chExt cx="1308000" cy="1311900"/>
          </a:xfrm>
        </p:grpSpPr>
        <p:grpSp>
          <p:nvGrpSpPr>
            <p:cNvPr id="267" name="Google Shape;267;p27"/>
            <p:cNvGrpSpPr/>
            <p:nvPr/>
          </p:nvGrpSpPr>
          <p:grpSpPr>
            <a:xfrm>
              <a:off x="0" y="-53"/>
              <a:ext cx="1308000" cy="1311900"/>
              <a:chOff x="0" y="-53"/>
              <a:chExt cx="1308000" cy="1311900"/>
            </a:xfrm>
          </p:grpSpPr>
          <p:sp>
            <p:nvSpPr>
              <p:cNvPr id="268" name="Google Shape;268;p27"/>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269" name="Google Shape;269;p27"/>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270" name="Google Shape;270;p27"/>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271" name="Google Shape;271;p27"/>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sp>
        <p:nvSpPr>
          <p:cNvPr id="272" name="Google Shape;272;p27"/>
          <p:cNvSpPr/>
          <p:nvPr/>
        </p:nvSpPr>
        <p:spPr>
          <a:xfrm>
            <a:off x="5595192" y="3247866"/>
            <a:ext cx="1020384" cy="611388"/>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73" name="Google Shape;273;p27"/>
          <p:cNvSpPr/>
          <p:nvPr/>
        </p:nvSpPr>
        <p:spPr>
          <a:xfrm>
            <a:off x="3789321" y="2661501"/>
            <a:ext cx="1402974" cy="1166724"/>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74" name="Google Shape;274;p27"/>
          <p:cNvSpPr/>
          <p:nvPr/>
        </p:nvSpPr>
        <p:spPr>
          <a:xfrm>
            <a:off x="3784582" y="3249653"/>
            <a:ext cx="1373220" cy="633258"/>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75" name="Google Shape;275;p27"/>
          <p:cNvSpPr/>
          <p:nvPr/>
        </p:nvSpPr>
        <p:spPr>
          <a:xfrm>
            <a:off x="5179232" y="1625323"/>
            <a:ext cx="476100" cy="476100"/>
          </a:xfrm>
          <a:prstGeom prst="ellipse">
            <a:avLst/>
          </a:prstGeom>
          <a:no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pic>
        <p:nvPicPr>
          <p:cNvPr descr="1.pdf" id="276" name="Google Shape;276;p27"/>
          <p:cNvPicPr preferRelativeResize="0"/>
          <p:nvPr/>
        </p:nvPicPr>
        <p:blipFill rotWithShape="1">
          <a:blip r:embed="rId8">
            <a:alphaModFix/>
          </a:blip>
          <a:srcRect b="0" l="0" r="0" t="0"/>
          <a:stretch/>
        </p:blipFill>
        <p:spPr>
          <a:xfrm>
            <a:off x="5359423" y="1728462"/>
            <a:ext cx="118613" cy="224046"/>
          </a:xfrm>
          <a:prstGeom prst="rect">
            <a:avLst/>
          </a:prstGeom>
          <a:noFill/>
          <a:ln>
            <a:noFill/>
          </a:ln>
        </p:spPr>
      </p:pic>
      <p:sp>
        <p:nvSpPr>
          <p:cNvPr id="277" name="Google Shape;277;p27"/>
          <p:cNvSpPr/>
          <p:nvPr/>
        </p:nvSpPr>
        <p:spPr>
          <a:xfrm>
            <a:off x="5596968" y="2023501"/>
            <a:ext cx="1046142" cy="932256"/>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78" name="Google Shape;278;p27"/>
          <p:cNvSpPr/>
          <p:nvPr/>
        </p:nvSpPr>
        <p:spPr>
          <a:xfrm>
            <a:off x="3703991" y="2046435"/>
            <a:ext cx="1516644" cy="175284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79" name="Google Shape;279;p27"/>
          <p:cNvSpPr/>
          <p:nvPr/>
        </p:nvSpPr>
        <p:spPr>
          <a:xfrm>
            <a:off x="2559606" y="1068428"/>
            <a:ext cx="840300" cy="312300"/>
          </a:xfrm>
          <a:prstGeom prst="roundRect">
            <a:avLst>
              <a:gd fmla="val 50000"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Para</a:t>
            </a:r>
            <a:endParaRPr sz="500"/>
          </a:p>
        </p:txBody>
      </p:sp>
      <p:sp>
        <p:nvSpPr>
          <p:cNvPr id="280" name="Google Shape;280;p27"/>
          <p:cNvSpPr/>
          <p:nvPr/>
        </p:nvSpPr>
        <p:spPr>
          <a:xfrm>
            <a:off x="5573868" y="1108191"/>
            <a:ext cx="840300" cy="245700"/>
          </a:xfrm>
          <a:prstGeom prst="roundRect">
            <a:avLst>
              <a:gd fmla="val 50000"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la</a:t>
            </a:r>
            <a:endParaRPr sz="500"/>
          </a:p>
        </p:txBody>
      </p:sp>
      <p:sp>
        <p:nvSpPr>
          <p:cNvPr id="281" name="Google Shape;281;p27"/>
          <p:cNvSpPr/>
          <p:nvPr/>
        </p:nvSpPr>
        <p:spPr>
          <a:xfrm>
            <a:off x="2875268" y="1084346"/>
            <a:ext cx="840300" cy="312300"/>
          </a:xfrm>
          <a:prstGeom prst="roundRect">
            <a:avLst>
              <a:gd fmla="val 50000"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las</a:t>
            </a:r>
            <a:endParaRPr sz="500"/>
          </a:p>
        </p:txBody>
      </p:sp>
      <p:sp>
        <p:nvSpPr>
          <p:cNvPr id="282" name="Google Shape;282;p27"/>
          <p:cNvSpPr/>
          <p:nvPr/>
        </p:nvSpPr>
        <p:spPr>
          <a:xfrm>
            <a:off x="3313201" y="1074595"/>
            <a:ext cx="986100" cy="312300"/>
          </a:xfrm>
          <a:prstGeom prst="roundRect">
            <a:avLst>
              <a:gd fmla="val 50000"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vacaciones</a:t>
            </a:r>
            <a:endParaRPr sz="500"/>
          </a:p>
        </p:txBody>
      </p:sp>
      <p:pic>
        <p:nvPicPr>
          <p:cNvPr descr="vdots.pdf" id="283" name="Google Shape;283;p27"/>
          <p:cNvPicPr preferRelativeResize="0"/>
          <p:nvPr/>
        </p:nvPicPr>
        <p:blipFill rotWithShape="1">
          <a:blip r:embed="rId7">
            <a:alphaModFix/>
          </a:blip>
          <a:srcRect b="0" l="0" r="0" t="0"/>
          <a:stretch/>
        </p:blipFill>
        <p:spPr>
          <a:xfrm>
            <a:off x="724652" y="3617480"/>
            <a:ext cx="62932" cy="346122"/>
          </a:xfrm>
          <a:prstGeom prst="rect">
            <a:avLst/>
          </a:prstGeom>
          <a:noFill/>
          <a:ln>
            <a:noFill/>
          </a:ln>
        </p:spPr>
      </p:pic>
      <p:sp>
        <p:nvSpPr>
          <p:cNvPr id="284" name="Google Shape;284;p27"/>
          <p:cNvSpPr/>
          <p:nvPr/>
        </p:nvSpPr>
        <p:spPr>
          <a:xfrm>
            <a:off x="7468785" y="2939012"/>
            <a:ext cx="986100" cy="363000"/>
          </a:xfrm>
          <a:prstGeom prst="roundRect">
            <a:avLst>
              <a:gd fmla="val 44911"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400"/>
              <a:buFont typeface="Helvetica Neue"/>
              <a:buNone/>
            </a:pPr>
            <a:r>
              <a:rPr b="0" i="0" lang="en" sz="1400" u="none" cap="none" strike="noStrike">
                <a:solidFill>
                  <a:srgbClr val="000000"/>
                </a:solidFill>
                <a:latin typeface="Helvetica Neue"/>
                <a:ea typeface="Helvetica Neue"/>
                <a:cs typeface="Helvetica Neue"/>
                <a:sym typeface="Helvetica Neue"/>
              </a:rPr>
              <a:t>montaña</a:t>
            </a:r>
            <a:endParaRPr sz="500"/>
          </a:p>
        </p:txBody>
      </p:sp>
      <p:sp>
        <p:nvSpPr>
          <p:cNvPr id="285" name="Google Shape;285;p27"/>
          <p:cNvSpPr/>
          <p:nvPr/>
        </p:nvSpPr>
        <p:spPr>
          <a:xfrm>
            <a:off x="1263365" y="933189"/>
            <a:ext cx="6526800" cy="533700"/>
          </a:xfrm>
          <a:prstGeom prst="roundRect">
            <a:avLst>
              <a:gd fmla="val 30544"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“Para las vacaciones estamos pensando en ir a la …”</a:t>
            </a:r>
            <a:endParaRPr sz="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Redes Neuronales Recurrentes</a:t>
            </a:r>
            <a:endParaRPr/>
          </a:p>
        </p:txBody>
      </p:sp>
      <p:sp>
        <p:nvSpPr>
          <p:cNvPr id="291" name="Google Shape;29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Image" id="292" name="Google Shape;292;p28"/>
          <p:cNvPicPr preferRelativeResize="0"/>
          <p:nvPr/>
        </p:nvPicPr>
        <p:blipFill rotWithShape="1">
          <a:blip r:embed="rId3">
            <a:alphaModFix/>
          </a:blip>
          <a:srcRect b="0" l="22263" r="0" t="0"/>
          <a:stretch/>
        </p:blipFill>
        <p:spPr>
          <a:xfrm>
            <a:off x="2221645" y="1008978"/>
            <a:ext cx="5548160" cy="3054671"/>
          </a:xfrm>
          <a:prstGeom prst="rect">
            <a:avLst/>
          </a:prstGeom>
          <a:noFill/>
          <a:ln>
            <a:noFill/>
          </a:ln>
        </p:spPr>
      </p:pic>
      <p:sp>
        <p:nvSpPr>
          <p:cNvPr id="293" name="Google Shape;293;p28"/>
          <p:cNvSpPr/>
          <p:nvPr/>
        </p:nvSpPr>
        <p:spPr>
          <a:xfrm>
            <a:off x="7158977" y="1015549"/>
            <a:ext cx="986100" cy="363000"/>
          </a:xfrm>
          <a:prstGeom prst="roundRect">
            <a:avLst>
              <a:gd fmla="val 44911"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400"/>
              <a:buFont typeface="Helvetica Neue"/>
              <a:buNone/>
            </a:pPr>
            <a:r>
              <a:rPr b="0" i="0" lang="en" sz="1400" u="none" cap="none" strike="noStrike">
                <a:solidFill>
                  <a:srgbClr val="000000"/>
                </a:solidFill>
                <a:latin typeface="Helvetica Neue"/>
                <a:ea typeface="Helvetica Neue"/>
                <a:cs typeface="Helvetica Neue"/>
                <a:sym typeface="Helvetica Neue"/>
              </a:rPr>
              <a:t>montaña</a:t>
            </a:r>
            <a:endParaRPr sz="500"/>
          </a:p>
        </p:txBody>
      </p:sp>
      <p:sp>
        <p:nvSpPr>
          <p:cNvPr id="294" name="Google Shape;294;p28"/>
          <p:cNvSpPr/>
          <p:nvPr/>
        </p:nvSpPr>
        <p:spPr>
          <a:xfrm>
            <a:off x="1402490" y="3694383"/>
            <a:ext cx="6526800" cy="533700"/>
          </a:xfrm>
          <a:prstGeom prst="roundRect">
            <a:avLst>
              <a:gd fmla="val 30544"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“Para las vacaciones estamos pensando en ir a la …”</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00" name="Google Shape;300;p2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Series temporales/</a:t>
            </a:r>
            <a:r>
              <a:rPr lang="en" sz="2500"/>
              <a:t>secuencias</a:t>
            </a:r>
            <a:endParaRPr/>
          </a:p>
        </p:txBody>
      </p:sp>
      <p:pic>
        <p:nvPicPr>
          <p:cNvPr descr="Screen Shot 2022-11-28 at 01.07.22.png" id="301" name="Google Shape;301;p29"/>
          <p:cNvPicPr preferRelativeResize="0"/>
          <p:nvPr/>
        </p:nvPicPr>
        <p:blipFill rotWithShape="1">
          <a:blip r:embed="rId3">
            <a:alphaModFix/>
          </a:blip>
          <a:srcRect b="0" l="0" r="0" t="16156"/>
          <a:stretch/>
        </p:blipFill>
        <p:spPr>
          <a:xfrm>
            <a:off x="746628" y="1127623"/>
            <a:ext cx="7554998" cy="3342002"/>
          </a:xfrm>
          <a:prstGeom prst="rect">
            <a:avLst/>
          </a:prstGeom>
          <a:noFill/>
          <a:ln>
            <a:noFill/>
          </a:ln>
        </p:spPr>
      </p:pic>
      <p:sp>
        <p:nvSpPr>
          <p:cNvPr id="302" name="Google Shape;302;p29"/>
          <p:cNvSpPr txBox="1"/>
          <p:nvPr/>
        </p:nvSpPr>
        <p:spPr>
          <a:xfrm>
            <a:off x="657789" y="3117945"/>
            <a:ext cx="1866900" cy="14949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Estático. Correlaciones s</a:t>
            </a:r>
            <a:r>
              <a:rPr lang="en" sz="1200">
                <a:latin typeface="Saira"/>
                <a:ea typeface="Saira"/>
                <a:cs typeface="Saira"/>
                <a:sym typeface="Saira"/>
              </a:rPr>
              <a:t>ó</a:t>
            </a:r>
            <a:r>
              <a:rPr b="0" i="0" lang="en" sz="1200" u="none" cap="none" strike="noStrike">
                <a:solidFill>
                  <a:srgbClr val="000000"/>
                </a:solidFill>
                <a:latin typeface="Saira"/>
                <a:ea typeface="Saira"/>
                <a:cs typeface="Saira"/>
                <a:sym typeface="Saira"/>
              </a:rPr>
              <a:t>lo espaciales (e.g. CNN)</a:t>
            </a:r>
            <a:endParaRPr b="0" i="0" sz="12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p:txBody>
      </p:sp>
      <p:sp>
        <p:nvSpPr>
          <p:cNvPr id="303" name="Google Shape;303;p29"/>
          <p:cNvSpPr txBox="1"/>
          <p:nvPr/>
        </p:nvSpPr>
        <p:spPr>
          <a:xfrm>
            <a:off x="2566325" y="2950671"/>
            <a:ext cx="1866900" cy="9408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 Secuencia a vector</a:t>
            </a:r>
            <a:endParaRPr sz="500"/>
          </a:p>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p:txBody>
      </p:sp>
      <p:sp>
        <p:nvSpPr>
          <p:cNvPr id="304" name="Google Shape;304;p29"/>
          <p:cNvSpPr txBox="1"/>
          <p:nvPr/>
        </p:nvSpPr>
        <p:spPr>
          <a:xfrm>
            <a:off x="4841205" y="2928551"/>
            <a:ext cx="1866900" cy="3741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l">
              <a:lnSpc>
                <a:spcPct val="8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Vector a secuencia</a:t>
            </a:r>
            <a:endParaRPr b="0" i="0" u="none" cap="none" strike="noStrike">
              <a:solidFill>
                <a:srgbClr val="000000"/>
              </a:solidFill>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a:latin typeface="Saira"/>
              <a:ea typeface="Saira"/>
              <a:cs typeface="Saira"/>
              <a:sym typeface="Saira"/>
            </a:endParaRPr>
          </a:p>
        </p:txBody>
      </p:sp>
      <p:sp>
        <p:nvSpPr>
          <p:cNvPr id="305" name="Google Shape;305;p29"/>
          <p:cNvSpPr txBox="1"/>
          <p:nvPr/>
        </p:nvSpPr>
        <p:spPr>
          <a:xfrm>
            <a:off x="6601584" y="2955347"/>
            <a:ext cx="1866900" cy="3495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l">
              <a:lnSpc>
                <a:spcPct val="8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Secuencia a secuencia</a:t>
            </a:r>
            <a:endParaRPr b="0" i="0" sz="1200" u="none" cap="none" strike="noStrike">
              <a:solidFill>
                <a:srgbClr val="000000"/>
              </a:solidFill>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9" name="Shape 309"/>
        <p:cNvGrpSpPr/>
        <p:nvPr/>
      </p:nvGrpSpPr>
      <p:grpSpPr>
        <a:xfrm>
          <a:off x="0" y="0"/>
          <a:ext cx="0" cy="0"/>
          <a:chOff x="0" y="0"/>
          <a:chExt cx="0" cy="0"/>
        </a:xfrm>
      </p:grpSpPr>
      <p:sp>
        <p:nvSpPr>
          <p:cNvPr id="310" name="Google Shape;31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1" name="Google Shape;311;p30"/>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Celdas </a:t>
            </a:r>
            <a:r>
              <a:rPr lang="en" sz="2500"/>
              <a:t>más</a:t>
            </a:r>
            <a:r>
              <a:rPr lang="en" sz="2500"/>
              <a:t> complejas</a:t>
            </a:r>
            <a:endParaRPr sz="2500"/>
          </a:p>
        </p:txBody>
      </p:sp>
      <p:sp>
        <p:nvSpPr>
          <p:cNvPr id="312" name="Google Shape;312;p30"/>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88900" lvl="0" marL="177800" rtl="0" algn="l">
              <a:lnSpc>
                <a:spcPct val="115000"/>
              </a:lnSpc>
              <a:spcBef>
                <a:spcPts val="0"/>
              </a:spcBef>
              <a:spcAft>
                <a:spcPts val="0"/>
              </a:spcAft>
              <a:buSzPts val="1400"/>
              <a:buNone/>
            </a:pPr>
            <a:r>
              <a:t/>
            </a:r>
            <a:endParaRPr sz="1400">
              <a:solidFill>
                <a:srgbClr val="666666"/>
              </a:solidFill>
              <a:latin typeface="Helvetica Neue"/>
              <a:ea typeface="Helvetica Neue"/>
              <a:cs typeface="Helvetica Neue"/>
              <a:sym typeface="Helvetica Neue"/>
            </a:endParaRPr>
          </a:p>
        </p:txBody>
      </p:sp>
      <p:pic>
        <p:nvPicPr>
          <p:cNvPr descr="Screen Shot 2022-11-28 at 17.03.27.png" id="313" name="Google Shape;313;p30"/>
          <p:cNvPicPr preferRelativeResize="0"/>
          <p:nvPr/>
        </p:nvPicPr>
        <p:blipFill rotWithShape="1">
          <a:blip r:embed="rId3">
            <a:alphaModFix/>
          </a:blip>
          <a:srcRect b="6164" l="0" r="0" t="16105"/>
          <a:stretch/>
        </p:blipFill>
        <p:spPr>
          <a:xfrm>
            <a:off x="-143775" y="545875"/>
            <a:ext cx="9244226" cy="40399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descr="Image" id="318" name="Google Shape;318;p31"/>
          <p:cNvPicPr preferRelativeResize="0"/>
          <p:nvPr/>
        </p:nvPicPr>
        <p:blipFill rotWithShape="1">
          <a:blip r:embed="rId3">
            <a:alphaModFix/>
          </a:blip>
          <a:srcRect b="0" l="0" r="0" t="0"/>
          <a:stretch/>
        </p:blipFill>
        <p:spPr>
          <a:xfrm>
            <a:off x="1514428" y="1167000"/>
            <a:ext cx="2323900" cy="3054899"/>
          </a:xfrm>
          <a:prstGeom prst="rect">
            <a:avLst/>
          </a:prstGeom>
          <a:noFill/>
          <a:ln>
            <a:noFill/>
          </a:ln>
        </p:spPr>
      </p:pic>
      <p:sp>
        <p:nvSpPr>
          <p:cNvPr id="319" name="Google Shape;319;p3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Avances disruptivos</a:t>
            </a:r>
            <a:endParaRPr/>
          </a:p>
        </p:txBody>
      </p:sp>
      <p:sp>
        <p:nvSpPr>
          <p:cNvPr id="320" name="Google Shape;32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21" name="Google Shape;321;p31"/>
          <p:cNvGrpSpPr/>
          <p:nvPr/>
        </p:nvGrpSpPr>
        <p:grpSpPr>
          <a:xfrm>
            <a:off x="508150" y="1196257"/>
            <a:ext cx="1215338" cy="859275"/>
            <a:chOff x="0" y="0"/>
            <a:chExt cx="3240900" cy="2291400"/>
          </a:xfrm>
        </p:grpSpPr>
        <p:sp>
          <p:nvSpPr>
            <p:cNvPr id="322" name="Google Shape;322;p31"/>
            <p:cNvSpPr/>
            <p:nvPr/>
          </p:nvSpPr>
          <p:spPr>
            <a:xfrm>
              <a:off x="0" y="0"/>
              <a:ext cx="3240900" cy="2291400"/>
            </a:xfrm>
            <a:prstGeom prst="ellipse">
              <a:avLst/>
            </a:prstGeom>
            <a:solidFill>
              <a:schemeClr val="accent1">
                <a:alpha val="67840"/>
              </a:schemeClr>
            </a:solidFill>
            <a:ln>
              <a:noFill/>
            </a:ln>
          </p:spPr>
          <p:txBody>
            <a:bodyPr anchorCtr="0" anchor="b"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Mecanismos de atención</a:t>
              </a:r>
              <a:endParaRPr sz="500"/>
            </a:p>
          </p:txBody>
        </p:sp>
        <p:sp>
          <p:nvSpPr>
            <p:cNvPr id="323" name="Google Shape;323;p31"/>
            <p:cNvSpPr txBox="1"/>
            <p:nvPr/>
          </p:nvSpPr>
          <p:spPr>
            <a:xfrm>
              <a:off x="968729" y="179114"/>
              <a:ext cx="1303500" cy="733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600"/>
                <a:buFont typeface="Helvetica Neue"/>
                <a:buNone/>
              </a:pPr>
              <a:r>
                <a:rPr b="0" i="0" lang="en" sz="1600" u="none" cap="none" strike="noStrike">
                  <a:solidFill>
                    <a:srgbClr val="5E5E5E"/>
                  </a:solidFill>
                  <a:latin typeface="Helvetica Neue"/>
                  <a:ea typeface="Helvetica Neue"/>
                  <a:cs typeface="Helvetica Neue"/>
                  <a:sym typeface="Helvetica Neue"/>
                </a:rPr>
                <a:t>2014</a:t>
              </a:r>
              <a:endParaRPr sz="500"/>
            </a:p>
          </p:txBody>
        </p:sp>
      </p:grpSp>
      <p:pic>
        <p:nvPicPr>
          <p:cNvPr descr="Image" id="324" name="Google Shape;324;p31"/>
          <p:cNvPicPr preferRelativeResize="0"/>
          <p:nvPr/>
        </p:nvPicPr>
        <p:blipFill rotWithShape="1">
          <a:blip r:embed="rId4">
            <a:alphaModFix/>
          </a:blip>
          <a:srcRect b="0" l="0" r="0" t="0"/>
          <a:stretch/>
        </p:blipFill>
        <p:spPr>
          <a:xfrm>
            <a:off x="4011476" y="1434374"/>
            <a:ext cx="4820823" cy="215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Avances disruptivos</a:t>
            </a:r>
            <a:endParaRPr/>
          </a:p>
        </p:txBody>
      </p:sp>
      <p:sp>
        <p:nvSpPr>
          <p:cNvPr id="330" name="Google Shape;330;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31" name="Google Shape;331;p32"/>
          <p:cNvGrpSpPr/>
          <p:nvPr/>
        </p:nvGrpSpPr>
        <p:grpSpPr>
          <a:xfrm>
            <a:off x="518775" y="698275"/>
            <a:ext cx="8427176" cy="3880351"/>
            <a:chOff x="686062" y="-269792"/>
            <a:chExt cx="20409727" cy="8558338"/>
          </a:xfrm>
        </p:grpSpPr>
        <p:grpSp>
          <p:nvGrpSpPr>
            <p:cNvPr id="332" name="Google Shape;332;p32"/>
            <p:cNvGrpSpPr/>
            <p:nvPr/>
          </p:nvGrpSpPr>
          <p:grpSpPr>
            <a:xfrm>
              <a:off x="686062" y="566664"/>
              <a:ext cx="3240900" cy="1807500"/>
              <a:chOff x="686062" y="-2847182"/>
              <a:chExt cx="3240900" cy="1807500"/>
            </a:xfrm>
          </p:grpSpPr>
          <p:sp>
            <p:nvSpPr>
              <p:cNvPr id="333" name="Google Shape;333;p32"/>
              <p:cNvSpPr/>
              <p:nvPr/>
            </p:nvSpPr>
            <p:spPr>
              <a:xfrm>
                <a:off x="686062" y="-2847182"/>
                <a:ext cx="3240900" cy="1807500"/>
              </a:xfrm>
              <a:prstGeom prst="ellipse">
                <a:avLst/>
              </a:prstGeom>
              <a:solidFill>
                <a:schemeClr val="accent1">
                  <a:alpha val="67840"/>
                </a:schemeClr>
              </a:solidFill>
              <a:ln>
                <a:noFill/>
              </a:ln>
            </p:spPr>
            <p:txBody>
              <a:bodyPr anchorCtr="0" anchor="b"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Transformers</a:t>
                </a:r>
                <a:endParaRPr sz="500"/>
              </a:p>
            </p:txBody>
          </p:sp>
          <p:sp>
            <p:nvSpPr>
              <p:cNvPr id="334" name="Google Shape;334;p32"/>
              <p:cNvSpPr txBox="1"/>
              <p:nvPr/>
            </p:nvSpPr>
            <p:spPr>
              <a:xfrm>
                <a:off x="1654761" y="-2424498"/>
                <a:ext cx="1303500" cy="606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600"/>
                  <a:buFont typeface="Helvetica Neue"/>
                  <a:buNone/>
                </a:pPr>
                <a:r>
                  <a:rPr b="0" i="0" lang="en" sz="1600" u="none" cap="none" strike="noStrike">
                    <a:solidFill>
                      <a:srgbClr val="5E5E5E"/>
                    </a:solidFill>
                    <a:latin typeface="Helvetica Neue"/>
                    <a:ea typeface="Helvetica Neue"/>
                    <a:cs typeface="Helvetica Neue"/>
                    <a:sym typeface="Helvetica Neue"/>
                  </a:rPr>
                  <a:t>2017</a:t>
                </a:r>
                <a:endParaRPr sz="500"/>
              </a:p>
            </p:txBody>
          </p:sp>
        </p:grpSp>
        <p:pic>
          <p:nvPicPr>
            <p:cNvPr descr="Image" id="335" name="Google Shape;335;p32"/>
            <p:cNvPicPr preferRelativeResize="0"/>
            <p:nvPr/>
          </p:nvPicPr>
          <p:blipFill rotWithShape="1">
            <a:blip r:embed="rId3">
              <a:alphaModFix/>
            </a:blip>
            <a:srcRect b="0" l="0" r="0" t="0"/>
            <a:stretch/>
          </p:blipFill>
          <p:spPr>
            <a:xfrm>
              <a:off x="9255511" y="1063523"/>
              <a:ext cx="11840278" cy="6067159"/>
            </a:xfrm>
            <a:prstGeom prst="rect">
              <a:avLst/>
            </a:prstGeom>
            <a:noFill/>
            <a:ln>
              <a:noFill/>
            </a:ln>
          </p:spPr>
        </p:pic>
        <p:pic>
          <p:nvPicPr>
            <p:cNvPr descr="Image" id="336" name="Google Shape;336;p32"/>
            <p:cNvPicPr preferRelativeResize="0"/>
            <p:nvPr/>
          </p:nvPicPr>
          <p:blipFill rotWithShape="1">
            <a:blip r:embed="rId4">
              <a:alphaModFix/>
            </a:blip>
            <a:srcRect b="0" l="0" r="0" t="0"/>
            <a:stretch/>
          </p:blipFill>
          <p:spPr>
            <a:xfrm>
              <a:off x="4057036" y="-269792"/>
              <a:ext cx="5939041" cy="8558338"/>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42" name="Google Shape;342;p3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Métodos avanzados: mecanismos de atención y transformers</a:t>
            </a:r>
            <a:endParaRPr/>
          </a:p>
        </p:txBody>
      </p:sp>
      <p:sp>
        <p:nvSpPr>
          <p:cNvPr id="343" name="Google Shape;343;p33"/>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Procesamiento del lenguaje natural</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Traducciones</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Contexto</a:t>
            </a:r>
            <a:endParaRPr/>
          </a:p>
        </p:txBody>
      </p:sp>
      <p:pic>
        <p:nvPicPr>
          <p:cNvPr descr="Screen Shot 2022-11-28 at 15.00.26.png" id="344" name="Google Shape;344;p33"/>
          <p:cNvPicPr preferRelativeResize="0"/>
          <p:nvPr/>
        </p:nvPicPr>
        <p:blipFill rotWithShape="1">
          <a:blip r:embed="rId3">
            <a:alphaModFix/>
          </a:blip>
          <a:srcRect b="0" l="0" r="0" t="0"/>
          <a:stretch/>
        </p:blipFill>
        <p:spPr>
          <a:xfrm>
            <a:off x="5704455" y="1322323"/>
            <a:ext cx="3355160" cy="2777170"/>
          </a:xfrm>
          <a:prstGeom prst="rect">
            <a:avLst/>
          </a:prstGeom>
          <a:noFill/>
          <a:ln>
            <a:noFill/>
          </a:ln>
        </p:spPr>
      </p:pic>
      <p:sp>
        <p:nvSpPr>
          <p:cNvPr id="345" name="Google Shape;345;p33"/>
          <p:cNvSpPr txBox="1"/>
          <p:nvPr/>
        </p:nvSpPr>
        <p:spPr>
          <a:xfrm>
            <a:off x="518866" y="1661660"/>
            <a:ext cx="5291700" cy="3549000"/>
          </a:xfrm>
          <a:prstGeom prst="rect">
            <a:avLst/>
          </a:prstGeom>
          <a:noFill/>
          <a:ln>
            <a:noFill/>
          </a:ln>
        </p:spPr>
        <p:txBody>
          <a:bodyPr anchorCtr="0" anchor="t" bIns="91425" lIns="91425" spcFirstLastPara="1" rIns="91425" wrap="square" tIns="91425">
            <a:normAutofit/>
          </a:bodyPr>
          <a:lstStyle/>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Cada palabra se asocia a un número </a:t>
            </a:r>
            <a:endParaRPr sz="500"/>
          </a:p>
          <a:p>
            <a:pPr indent="0" lvl="0" marL="0" marR="0" rtl="0" algn="l">
              <a:lnSpc>
                <a:spcPct val="115000"/>
              </a:lnSpc>
              <a:spcBef>
                <a:spcPts val="0"/>
              </a:spcBef>
              <a:spcAft>
                <a:spcPts val="0"/>
              </a:spcAft>
              <a:buClr>
                <a:srgbClr val="666666"/>
              </a:buClr>
              <a:buSzPts val="1400"/>
              <a:buFont typeface="Helvetica Neue"/>
              <a:buNone/>
            </a:pPr>
            <a:r>
              <a:rPr b="0" i="0" lang="en" sz="1400" u="none" cap="none" strike="noStrike">
                <a:solidFill>
                  <a:srgbClr val="666666"/>
                </a:solidFill>
                <a:latin typeface="Helvetica Neue"/>
                <a:ea typeface="Helvetica Neue"/>
                <a:cs typeface="Helvetica Neue"/>
                <a:sym typeface="Helvetica Neue"/>
              </a:rPr>
              <a:t>(¡puede considerar todas las palabras!)</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1" lang="en" sz="1400" u="none" cap="none" strike="noStrike">
                <a:solidFill>
                  <a:srgbClr val="666666"/>
                </a:solidFill>
                <a:latin typeface="Helvetica Neue"/>
                <a:ea typeface="Helvetica Neue"/>
                <a:cs typeface="Helvetica Neue"/>
                <a:sym typeface="Helvetica Neue"/>
              </a:rPr>
              <a:t>Word Embedding</a:t>
            </a:r>
            <a:r>
              <a:rPr b="0" i="0" lang="en" sz="1400" u="none" cap="none" strike="noStrike">
                <a:solidFill>
                  <a:srgbClr val="666666"/>
                </a:solidFill>
                <a:latin typeface="Helvetica Neue"/>
                <a:ea typeface="Helvetica Neue"/>
                <a:cs typeface="Helvetica Neue"/>
                <a:sym typeface="Helvetica Neue"/>
              </a:rPr>
              <a:t>: vector de características </a:t>
            </a:r>
            <a:r>
              <a:rPr lang="en">
                <a:solidFill>
                  <a:srgbClr val="666666"/>
                </a:solidFill>
                <a:latin typeface="Helvetica Neue"/>
                <a:ea typeface="Helvetica Neue"/>
                <a:cs typeface="Helvetica Neue"/>
                <a:sym typeface="Helvetica Neue"/>
              </a:rPr>
              <a:t>lingüísticas</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Vectores en un espacio de menor dimensión: semanticamente parecidos, tendrán embeddings parecidos: vector de tamaño fijo (¡obtenidos también por ML!)</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1" lang="en" sz="1400" u="none" cap="none" strike="noStrike">
                <a:solidFill>
                  <a:srgbClr val="666666"/>
                </a:solidFill>
                <a:latin typeface="Helvetica Neue"/>
                <a:ea typeface="Helvetica Neue"/>
                <a:cs typeface="Helvetica Neue"/>
                <a:sym typeface="Helvetica Neue"/>
              </a:rPr>
              <a:t>Position Embedding</a:t>
            </a:r>
            <a:r>
              <a:rPr b="0" i="0" lang="en" sz="1400" u="none" cap="none" strike="noStrike">
                <a:solidFill>
                  <a:srgbClr val="666666"/>
                </a:solidFill>
                <a:latin typeface="Helvetica Neue"/>
                <a:ea typeface="Helvetica Neue"/>
                <a:cs typeface="Helvetica Neue"/>
                <a:sym typeface="Helvetica Neue"/>
              </a:rPr>
              <a:t>: forma de guardar posición de las palabras</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Vector de igual dimensión que se combina con </a:t>
            </a:r>
            <a:r>
              <a:rPr b="0" i="1" lang="en" sz="1400" u="none" cap="none" strike="noStrike">
                <a:solidFill>
                  <a:srgbClr val="666666"/>
                </a:solidFill>
                <a:latin typeface="Helvetica Neue"/>
                <a:ea typeface="Helvetica Neue"/>
                <a:cs typeface="Helvetica Neue"/>
                <a:sym typeface="Helvetica Neue"/>
              </a:rPr>
              <a:t>Word Embedding</a:t>
            </a:r>
            <a:endParaRPr sz="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descr="Screen Shot 2022-11-28 at 15.02.29.png" id="350" name="Google Shape;350;p34"/>
          <p:cNvPicPr preferRelativeResize="0"/>
          <p:nvPr/>
        </p:nvPicPr>
        <p:blipFill rotWithShape="1">
          <a:blip r:embed="rId3">
            <a:alphaModFix/>
          </a:blip>
          <a:srcRect b="8304" l="0" r="0" t="13941"/>
          <a:stretch/>
        </p:blipFill>
        <p:spPr>
          <a:xfrm>
            <a:off x="2278189" y="1817791"/>
            <a:ext cx="6858000" cy="3332745"/>
          </a:xfrm>
          <a:prstGeom prst="rect">
            <a:avLst/>
          </a:prstGeom>
          <a:noFill/>
          <a:ln>
            <a:noFill/>
          </a:ln>
        </p:spPr>
      </p:pic>
      <p:sp>
        <p:nvSpPr>
          <p:cNvPr id="351" name="Google Shape;351;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52" name="Google Shape;352;p3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Métodos avanzados: mecanismos de atención y transformers</a:t>
            </a:r>
            <a:endParaRPr/>
          </a:p>
        </p:txBody>
      </p:sp>
      <p:sp>
        <p:nvSpPr>
          <p:cNvPr id="353" name="Google Shape;353;p34"/>
          <p:cNvSpPr txBox="1"/>
          <p:nvPr/>
        </p:nvSpPr>
        <p:spPr>
          <a:xfrm>
            <a:off x="231131" y="1730949"/>
            <a:ext cx="5291700" cy="3549000"/>
          </a:xfrm>
          <a:prstGeom prst="rect">
            <a:avLst/>
          </a:prstGeom>
          <a:noFill/>
          <a:ln>
            <a:noFill/>
          </a:ln>
        </p:spPr>
        <p:txBody>
          <a:bodyPr anchorCtr="0" anchor="t" bIns="91425" lIns="91425" spcFirstLastPara="1" rIns="91425" wrap="square" tIns="91425">
            <a:normAutofit/>
          </a:bodyPr>
          <a:lstStyle/>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Red neuronal con arquitectura específica</a:t>
            </a:r>
            <a:br>
              <a:rPr b="0" i="0" lang="en" sz="1400" u="none" cap="none" strike="noStrike">
                <a:solidFill>
                  <a:srgbClr val="666666"/>
                </a:solidFill>
                <a:latin typeface="Helvetica Neue"/>
                <a:ea typeface="Helvetica Neue"/>
                <a:cs typeface="Helvetica Neue"/>
                <a:sym typeface="Helvetica Neue"/>
              </a:rPr>
            </a:br>
            <a:r>
              <a:rPr b="0" i="0" lang="en" sz="1400" u="none" cap="none" strike="noStrike">
                <a:solidFill>
                  <a:srgbClr val="666666"/>
                </a:solidFill>
                <a:latin typeface="Helvetica Neue"/>
                <a:ea typeface="Helvetica Neue"/>
                <a:cs typeface="Helvetica Neue"/>
                <a:sym typeface="Helvetica Neue"/>
              </a:rPr>
              <a:t>(y no recurrente)</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Secuencia a secuencia (e.g. traducción): </a:t>
            </a:r>
            <a:br>
              <a:rPr b="0" i="0" lang="en" sz="1400" u="none" cap="none" strike="noStrike">
                <a:solidFill>
                  <a:srgbClr val="666666"/>
                </a:solidFill>
                <a:latin typeface="Helvetica Neue"/>
                <a:ea typeface="Helvetica Neue"/>
                <a:cs typeface="Helvetica Neue"/>
                <a:sym typeface="Helvetica Neue"/>
              </a:rPr>
            </a:br>
            <a:r>
              <a:rPr b="0" i="0" lang="en" sz="1400" u="none" cap="none" strike="noStrike">
                <a:solidFill>
                  <a:srgbClr val="666666"/>
                </a:solidFill>
                <a:latin typeface="Helvetica Neue"/>
                <a:ea typeface="Helvetica Neue"/>
                <a:cs typeface="Helvetica Neue"/>
                <a:sym typeface="Helvetica Neue"/>
              </a:rPr>
              <a:t>codificador y decodificador</a:t>
            </a:r>
            <a:endParaRPr sz="500"/>
          </a:p>
        </p:txBody>
      </p:sp>
      <p:sp>
        <p:nvSpPr>
          <p:cNvPr id="354" name="Google Shape;354;p34"/>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Procesamiento del lenguaje natural</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Traducciones</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Contexto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Mecanismos de auto-atención</a:t>
            </a:r>
            <a:endParaRPr/>
          </a:p>
        </p:txBody>
      </p:sp>
      <p:sp>
        <p:nvSpPr>
          <p:cNvPr id="360" name="Google Shape;36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1" name="Google Shape;361;p35"/>
          <p:cNvPicPr preferRelativeResize="0"/>
          <p:nvPr/>
        </p:nvPicPr>
        <p:blipFill rotWithShape="1">
          <a:blip r:embed="rId3">
            <a:alphaModFix/>
          </a:blip>
          <a:srcRect b="0" l="0" r="0" t="9264"/>
          <a:stretch/>
        </p:blipFill>
        <p:spPr>
          <a:xfrm>
            <a:off x="190500" y="661724"/>
            <a:ext cx="6324600" cy="3915050"/>
          </a:xfrm>
          <a:prstGeom prst="rect">
            <a:avLst/>
          </a:prstGeom>
          <a:noFill/>
          <a:ln>
            <a:noFill/>
          </a:ln>
        </p:spPr>
      </p:pic>
      <p:pic>
        <p:nvPicPr>
          <p:cNvPr id="362" name="Google Shape;362;p35"/>
          <p:cNvPicPr preferRelativeResize="0"/>
          <p:nvPr/>
        </p:nvPicPr>
        <p:blipFill>
          <a:blip r:embed="rId4">
            <a:alphaModFix/>
          </a:blip>
          <a:stretch>
            <a:fillRect/>
          </a:stretch>
        </p:blipFill>
        <p:spPr>
          <a:xfrm>
            <a:off x="6864425" y="4006125"/>
            <a:ext cx="2203375" cy="544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Autoatención </a:t>
            </a:r>
            <a:r>
              <a:rPr i="1" lang="en"/>
              <a:t>Multi-Head</a:t>
            </a:r>
            <a:endParaRPr i="1"/>
          </a:p>
        </p:txBody>
      </p:sp>
      <p:sp>
        <p:nvSpPr>
          <p:cNvPr id="368" name="Google Shape;36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9" name="Google Shape;369;p36"/>
          <p:cNvPicPr preferRelativeResize="0"/>
          <p:nvPr/>
        </p:nvPicPr>
        <p:blipFill>
          <a:blip r:embed="rId3">
            <a:alphaModFix/>
          </a:blip>
          <a:stretch>
            <a:fillRect/>
          </a:stretch>
        </p:blipFill>
        <p:spPr>
          <a:xfrm>
            <a:off x="1044650" y="622075"/>
            <a:ext cx="6490029" cy="4570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idx="1" type="subTitle"/>
          </p:nvPr>
        </p:nvSpPr>
        <p:spPr>
          <a:xfrm>
            <a:off x="353725" y="3257475"/>
            <a:ext cx="8520600" cy="1463400"/>
          </a:xfrm>
          <a:prstGeom prst="rect">
            <a:avLst/>
          </a:prstGeom>
        </p:spPr>
        <p:txBody>
          <a:bodyPr anchorCtr="0" anchor="t" bIns="91425" lIns="91425" spcFirstLastPara="1" rIns="91425" wrap="square" tIns="91425">
            <a:normAutofit fontScale="85000" lnSpcReduction="20000"/>
          </a:bodyPr>
          <a:lstStyle/>
          <a:p>
            <a:pPr indent="0" lvl="0" marL="0" rtl="0" algn="ctr">
              <a:lnSpc>
                <a:spcPct val="115000"/>
              </a:lnSpc>
              <a:spcBef>
                <a:spcPts val="0"/>
              </a:spcBef>
              <a:spcAft>
                <a:spcPts val="0"/>
              </a:spcAft>
              <a:buSzPct val="43274"/>
              <a:buNone/>
            </a:pPr>
            <a:r>
              <a:rPr lang="en" sz="1970"/>
              <a:t>Semana 11.</a:t>
            </a:r>
            <a:br>
              <a:rPr lang="en" sz="1970"/>
            </a:br>
            <a:r>
              <a:rPr lang="en" sz="1970"/>
              <a:t>Pantallazo de tópicos avanzados:</a:t>
            </a:r>
            <a:br>
              <a:rPr lang="en" sz="1970"/>
            </a:br>
            <a:r>
              <a:rPr lang="en" sz="1970"/>
              <a:t>Procesamiento</a:t>
            </a:r>
            <a:r>
              <a:rPr lang="en" sz="1970"/>
              <a:t> del lenguaje natural,</a:t>
            </a:r>
            <a:r>
              <a:rPr i="1" lang="en" sz="1970"/>
              <a:t> LLMs</a:t>
            </a:r>
            <a:br>
              <a:rPr i="1" lang="en" sz="1970"/>
            </a:br>
            <a:r>
              <a:rPr lang="en" sz="1970"/>
              <a:t>Procesamiento de imágenes</a:t>
            </a:r>
            <a:endParaRPr sz="1970"/>
          </a:p>
          <a:p>
            <a:pPr indent="0" lvl="0" marL="0" rtl="0" algn="ctr">
              <a:lnSpc>
                <a:spcPct val="115000"/>
              </a:lnSpc>
              <a:spcBef>
                <a:spcPts val="0"/>
              </a:spcBef>
              <a:spcAft>
                <a:spcPts val="0"/>
              </a:spcAft>
              <a:buSzPct val="43274"/>
              <a:buNone/>
            </a:pPr>
            <a:r>
              <a:rPr lang="en" sz="1970"/>
              <a:t>Aprendizaje por refuerzo</a:t>
            </a:r>
            <a:endParaRPr sz="1970"/>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19"/>
          <p:cNvSpPr txBox="1"/>
          <p:nvPr>
            <p:ph type="ctrTitle"/>
          </p:nvPr>
        </p:nvSpPr>
        <p:spPr>
          <a:xfrm>
            <a:off x="311700" y="2090425"/>
            <a:ext cx="8520600" cy="1011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Transformers</a:t>
            </a:r>
            <a:endParaRPr/>
          </a:p>
        </p:txBody>
      </p:sp>
      <p:sp>
        <p:nvSpPr>
          <p:cNvPr id="375" name="Google Shape;37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37"/>
          <p:cNvSpPr txBox="1"/>
          <p:nvPr>
            <p:ph idx="1" type="body"/>
          </p:nvPr>
        </p:nvSpPr>
        <p:spPr>
          <a:xfrm>
            <a:off x="311700" y="698275"/>
            <a:ext cx="8520600" cy="3965100"/>
          </a:xfrm>
          <a:prstGeom prst="rect">
            <a:avLst/>
          </a:prstGeom>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None/>
            </a:pPr>
            <a:r>
              <a:rPr b="1" lang="en">
                <a:latin typeface="Encode Sans"/>
                <a:ea typeface="Encode Sans"/>
                <a:cs typeface="Encode Sans"/>
                <a:sym typeface="Encode Sans"/>
              </a:rPr>
              <a:t>Componentes llave de la arquitectura </a:t>
            </a:r>
            <a:r>
              <a:rPr b="1" i="1" lang="en">
                <a:latin typeface="Encode Sans"/>
                <a:ea typeface="Encode Sans"/>
                <a:cs typeface="Encode Sans"/>
                <a:sym typeface="Encode Sans"/>
              </a:rPr>
              <a:t>Transformer</a:t>
            </a:r>
            <a:r>
              <a:rPr b="1" lang="en">
                <a:latin typeface="Encode Sans"/>
                <a:ea typeface="Encode Sans"/>
                <a:cs typeface="Encode Sans"/>
                <a:sym typeface="Encode Sans"/>
              </a:rPr>
              <a:t>:</a:t>
            </a:r>
            <a:endParaRPr b="1">
              <a:latin typeface="Encode Sans"/>
              <a:ea typeface="Encode Sans"/>
              <a:cs typeface="Encode Sans"/>
              <a:sym typeface="Encode Sans"/>
            </a:endParaRPr>
          </a:p>
          <a:p>
            <a:pPr indent="-325755" lvl="0" marL="457200" rtl="0" algn="l">
              <a:lnSpc>
                <a:spcPct val="115000"/>
              </a:lnSpc>
              <a:spcBef>
                <a:spcPts val="0"/>
              </a:spcBef>
              <a:spcAft>
                <a:spcPts val="0"/>
              </a:spcAft>
              <a:buSzPct val="100000"/>
              <a:buChar char="●"/>
            </a:pPr>
            <a:r>
              <a:rPr lang="en"/>
              <a:t>Mecanismo de Autoatención</a:t>
            </a:r>
            <a:endParaRPr/>
          </a:p>
          <a:p>
            <a:pPr indent="-325755" lvl="0" marL="457200" rtl="0" algn="l">
              <a:lnSpc>
                <a:spcPct val="115000"/>
              </a:lnSpc>
              <a:spcBef>
                <a:spcPts val="0"/>
              </a:spcBef>
              <a:spcAft>
                <a:spcPts val="0"/>
              </a:spcAft>
              <a:buSzPct val="100000"/>
              <a:buChar char="●"/>
            </a:pPr>
            <a:r>
              <a:rPr lang="en"/>
              <a:t>Autoatención </a:t>
            </a:r>
            <a:r>
              <a:rPr i="1" lang="en"/>
              <a:t>Multi-Head</a:t>
            </a:r>
            <a:endParaRPr i="1"/>
          </a:p>
          <a:p>
            <a:pPr indent="-325755" lvl="0" marL="457200" rtl="0" algn="l">
              <a:lnSpc>
                <a:spcPct val="115000"/>
              </a:lnSpc>
              <a:spcBef>
                <a:spcPts val="0"/>
              </a:spcBef>
              <a:spcAft>
                <a:spcPts val="0"/>
              </a:spcAft>
              <a:buSzPct val="100000"/>
              <a:buChar char="●"/>
            </a:pPr>
            <a:r>
              <a:rPr lang="en"/>
              <a:t>Codificación Posicional</a:t>
            </a:r>
            <a:endParaRPr/>
          </a:p>
          <a:p>
            <a:pPr indent="-325755" lvl="0" marL="457200" rtl="0" algn="l">
              <a:lnSpc>
                <a:spcPct val="115000"/>
              </a:lnSpc>
              <a:spcBef>
                <a:spcPts val="0"/>
              </a:spcBef>
              <a:spcAft>
                <a:spcPts val="0"/>
              </a:spcAft>
              <a:buSzPct val="100000"/>
              <a:buChar char="●"/>
            </a:pPr>
            <a:r>
              <a:rPr lang="en"/>
              <a:t>Capas Apiladas</a:t>
            </a:r>
            <a:endParaRPr/>
          </a:p>
          <a:p>
            <a:pPr indent="-325755" lvl="0" marL="457200" rtl="0" algn="l">
              <a:lnSpc>
                <a:spcPct val="115000"/>
              </a:lnSpc>
              <a:spcBef>
                <a:spcPts val="0"/>
              </a:spcBef>
              <a:spcAft>
                <a:spcPts val="0"/>
              </a:spcAft>
              <a:buSzPct val="100000"/>
              <a:buChar char="●"/>
            </a:pPr>
            <a:r>
              <a:rPr lang="en"/>
              <a:t>Conexiones Residuales </a:t>
            </a:r>
            <a:endParaRPr/>
          </a:p>
          <a:p>
            <a:pPr indent="-325755" lvl="0" marL="457200" rtl="0" algn="l">
              <a:lnSpc>
                <a:spcPct val="115000"/>
              </a:lnSpc>
              <a:spcBef>
                <a:spcPts val="0"/>
              </a:spcBef>
              <a:spcAft>
                <a:spcPts val="0"/>
              </a:spcAft>
              <a:buSzPct val="100000"/>
              <a:buChar char="●"/>
            </a:pPr>
            <a:r>
              <a:rPr lang="en"/>
              <a:t>Normalización de Capa</a:t>
            </a:r>
            <a:endParaRPr/>
          </a:p>
          <a:p>
            <a:pPr indent="-325755" lvl="0" marL="457200" rtl="0" algn="l">
              <a:lnSpc>
                <a:spcPct val="115000"/>
              </a:lnSpc>
              <a:spcBef>
                <a:spcPts val="0"/>
              </a:spcBef>
              <a:spcAft>
                <a:spcPts val="0"/>
              </a:spcAft>
              <a:buSzPct val="100000"/>
              <a:buChar char="●"/>
            </a:pPr>
            <a:r>
              <a:rPr lang="en"/>
              <a:t>Arquitectura Codificador-Decodificador</a:t>
            </a:r>
            <a:endParaRPr/>
          </a:p>
          <a:p>
            <a:pPr indent="-325755" lvl="0" marL="457200" rtl="0" algn="l">
              <a:lnSpc>
                <a:spcPct val="115000"/>
              </a:lnSpc>
              <a:spcBef>
                <a:spcPts val="0"/>
              </a:spcBef>
              <a:spcAft>
                <a:spcPts val="0"/>
              </a:spcAft>
              <a:buSzPct val="100000"/>
              <a:buChar char="●"/>
            </a:pPr>
            <a:r>
              <a:rPr lang="en"/>
              <a:t>Autoatención Enmascar</a:t>
            </a:r>
            <a:r>
              <a:rPr lang="en"/>
              <a:t>a</a:t>
            </a:r>
            <a:r>
              <a:rPr lang="en"/>
              <a:t>da</a:t>
            </a:r>
            <a:endParaRPr/>
          </a:p>
          <a:p>
            <a:pPr indent="-325755" lvl="0" marL="457200" rtl="0" algn="l">
              <a:lnSpc>
                <a:spcPct val="115000"/>
              </a:lnSpc>
              <a:spcBef>
                <a:spcPts val="0"/>
              </a:spcBef>
              <a:spcAft>
                <a:spcPts val="0"/>
              </a:spcAft>
              <a:buSzPct val="100000"/>
              <a:buChar char="●"/>
            </a:pPr>
            <a:r>
              <a:rPr lang="en"/>
              <a:t>Redes Neuronales Feedforward por Posición</a:t>
            </a:r>
            <a:endParaRPr/>
          </a:p>
          <a:p>
            <a:pPr indent="-325755" lvl="0" marL="457200" rtl="0" algn="l">
              <a:lnSpc>
                <a:spcPct val="115000"/>
              </a:lnSpc>
              <a:spcBef>
                <a:spcPts val="0"/>
              </a:spcBef>
              <a:spcAft>
                <a:spcPts val="0"/>
              </a:spcAft>
              <a:buSzPct val="100000"/>
              <a:buChar char="●"/>
            </a:pPr>
            <a:r>
              <a:rPr lang="en"/>
              <a:t>Capa de Salida</a:t>
            </a:r>
            <a:endParaRPr/>
          </a:p>
          <a:p>
            <a:pPr indent="0" lvl="0" marL="0" rtl="0" algn="l">
              <a:lnSpc>
                <a:spcPct val="115000"/>
              </a:lnSpc>
              <a:spcBef>
                <a:spcPts val="0"/>
              </a:spcBef>
              <a:spcAft>
                <a:spcPts val="0"/>
              </a:spcAft>
              <a:buClr>
                <a:schemeClr val="dk1"/>
              </a:buClr>
              <a:buSzPct val="61111"/>
              <a:buFont typeface="Arial"/>
              <a:buNone/>
            </a:pPr>
            <a:r>
              <a:t/>
            </a:r>
            <a:endParaRPr/>
          </a:p>
          <a:p>
            <a:pPr indent="0" lvl="0" marL="0" rtl="0" algn="l">
              <a:lnSpc>
                <a:spcPct val="115000"/>
              </a:lnSpc>
              <a:spcBef>
                <a:spcPts val="0"/>
              </a:spcBef>
              <a:spcAft>
                <a:spcPts val="0"/>
              </a:spcAft>
              <a:buNone/>
            </a:pPr>
            <a:r>
              <a:rPr lang="en"/>
              <a:t>R</a:t>
            </a:r>
            <a:r>
              <a:rPr lang="en"/>
              <a:t>endimiento notable en diversas tareas de NLP: traducción automática, generación de texto, respuesta a preguntas, análisis de sentimientos. </a:t>
            </a:r>
            <a:endParaRPr/>
          </a:p>
          <a:p>
            <a:pPr indent="0" lvl="0" marL="0" rtl="0" algn="l">
              <a:lnSpc>
                <a:spcPct val="115000"/>
              </a:lnSpc>
              <a:spcBef>
                <a:spcPts val="0"/>
              </a:spcBef>
              <a:spcAft>
                <a:spcPts val="0"/>
              </a:spcAft>
              <a:buNone/>
            </a:pPr>
            <a:r>
              <a:rPr lang="en"/>
              <a:t>También se utilizan en visión por computadora (por ejemplo, en la generación de subtítulos de imágenes). </a:t>
            </a:r>
            <a:endParaRPr/>
          </a:p>
          <a:p>
            <a:pPr indent="0" lvl="0" marL="0" rtl="0" algn="l">
              <a:lnSpc>
                <a:spcPct val="115000"/>
              </a:lnSpc>
              <a:spcBef>
                <a:spcPts val="0"/>
              </a:spcBef>
              <a:spcAft>
                <a:spcPts val="0"/>
              </a:spcAft>
              <a:buNone/>
            </a:pPr>
            <a:r>
              <a:rPr lang="en"/>
              <a:t>Usados en BERT, GPT y T5</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82" name="Google Shape;382;p3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Redes “famosas” / Celebrities</a:t>
            </a:r>
            <a:endParaRPr/>
          </a:p>
        </p:txBody>
      </p:sp>
      <p:sp>
        <p:nvSpPr>
          <p:cNvPr id="383" name="Google Shape;383;p38"/>
          <p:cNvSpPr txBox="1"/>
          <p:nvPr>
            <p:ph idx="1" type="body"/>
          </p:nvPr>
        </p:nvSpPr>
        <p:spPr>
          <a:xfrm>
            <a:off x="540300" y="681650"/>
            <a:ext cx="8520600" cy="38262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1700">
                <a:latin typeface="Encode Sans"/>
                <a:ea typeface="Encode Sans"/>
                <a:cs typeface="Encode Sans"/>
                <a:sym typeface="Encode Sans"/>
              </a:rPr>
              <a:t>Procesamiento del lenguaje natural</a:t>
            </a:r>
            <a:endParaRPr sz="1700"/>
          </a:p>
          <a:p>
            <a:pPr indent="-184150" lvl="0" marL="152400" rtl="0" algn="l">
              <a:lnSpc>
                <a:spcPct val="150000"/>
              </a:lnSpc>
              <a:spcBef>
                <a:spcPts val="0"/>
              </a:spcBef>
              <a:spcAft>
                <a:spcPts val="0"/>
              </a:spcAft>
              <a:buSzPts val="1700"/>
              <a:buChar char="●"/>
            </a:pPr>
            <a:r>
              <a:rPr lang="en" sz="1700"/>
              <a:t>Generative Pre-trained Transformer (GPT-N)</a:t>
            </a:r>
            <a:endParaRPr sz="1700"/>
          </a:p>
          <a:p>
            <a:pPr indent="-184150" lvl="0" marL="152400" rtl="0" algn="l">
              <a:lnSpc>
                <a:spcPct val="150000"/>
              </a:lnSpc>
              <a:spcBef>
                <a:spcPts val="0"/>
              </a:spcBef>
              <a:spcAft>
                <a:spcPts val="0"/>
              </a:spcAft>
              <a:buSzPts val="1700"/>
              <a:buChar char="●"/>
            </a:pPr>
            <a:r>
              <a:rPr lang="en" sz="1700"/>
              <a:t>BERT: Bidirectional Encoder Representations from Transformers </a:t>
            </a:r>
            <a:br>
              <a:rPr lang="en" sz="1700"/>
            </a:br>
            <a:r>
              <a:rPr lang="en" sz="1700"/>
              <a:t>(Red de google creada en 2018)</a:t>
            </a:r>
            <a:endParaRPr sz="1700"/>
          </a:p>
          <a:p>
            <a:pPr indent="-184150" lvl="0" marL="152400" rtl="0" algn="l">
              <a:lnSpc>
                <a:spcPct val="150000"/>
              </a:lnSpc>
              <a:spcBef>
                <a:spcPts val="0"/>
              </a:spcBef>
              <a:spcAft>
                <a:spcPts val="0"/>
              </a:spcAft>
              <a:buSzPts val="1700"/>
              <a:buChar char="●"/>
            </a:pPr>
            <a:r>
              <a:rPr lang="en" sz="1700"/>
              <a:t>LLaMA (Large Language Model Meta AI)</a:t>
            </a:r>
            <a:endParaRPr sz="1700"/>
          </a:p>
          <a:p>
            <a:pPr indent="-184150" lvl="0" marL="152400" rtl="0" algn="l">
              <a:lnSpc>
                <a:spcPct val="150000"/>
              </a:lnSpc>
              <a:spcBef>
                <a:spcPts val="0"/>
              </a:spcBef>
              <a:spcAft>
                <a:spcPts val="0"/>
              </a:spcAft>
              <a:buSzPts val="1700"/>
              <a:buChar char="●"/>
            </a:pPr>
            <a:r>
              <a:rPr lang="en" sz="1700"/>
              <a:t>LaMDA (Language Model for Dialogue Applications)</a:t>
            </a:r>
            <a:endParaRPr sz="1700"/>
          </a:p>
          <a:p>
            <a:pPr indent="-184150" lvl="0" marL="152400" rtl="0" algn="l">
              <a:lnSpc>
                <a:spcPct val="150000"/>
              </a:lnSpc>
              <a:spcBef>
                <a:spcPts val="0"/>
              </a:spcBef>
              <a:spcAft>
                <a:spcPts val="0"/>
              </a:spcAft>
              <a:buSzPts val="1700"/>
              <a:buChar char="●"/>
            </a:pPr>
            <a:r>
              <a:rPr lang="en" sz="1700"/>
              <a:t>Muchos otros….</a:t>
            </a:r>
            <a:endParaRPr sz="1700"/>
          </a:p>
          <a:p>
            <a:pPr indent="-184150" lvl="0" marL="152400" rtl="0" algn="l">
              <a:lnSpc>
                <a:spcPct val="150000"/>
              </a:lnSpc>
              <a:spcBef>
                <a:spcPts val="0"/>
              </a:spcBef>
              <a:spcAft>
                <a:spcPts val="0"/>
              </a:spcAft>
              <a:buSzPts val="1700"/>
              <a:buChar char="●"/>
            </a:pPr>
            <a:r>
              <a:rPr lang="en" sz="1700"/>
              <a:t>Parecen generalizar de forma extraordinária… </a:t>
            </a:r>
            <a:endParaRPr sz="1700"/>
          </a:p>
          <a:p>
            <a:pPr indent="-184150" lvl="0" marL="152400" rtl="0" algn="l">
              <a:lnSpc>
                <a:spcPct val="150000"/>
              </a:lnSpc>
              <a:spcBef>
                <a:spcPts val="0"/>
              </a:spcBef>
              <a:spcAft>
                <a:spcPts val="0"/>
              </a:spcAft>
              <a:buSzPts val="1700"/>
              <a:buChar char="●"/>
            </a:pPr>
            <a:r>
              <a:rPr lang="en" sz="1700"/>
              <a:t>Polémica de sentimientos, auto-percepción, etc. </a:t>
            </a:r>
            <a:endParaRPr sz="17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Grandes Modelos de Lenguaje (LLMs)</a:t>
            </a:r>
            <a:endParaRPr/>
          </a:p>
        </p:txBody>
      </p:sp>
      <p:sp>
        <p:nvSpPr>
          <p:cNvPr id="389" name="Google Shape;38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39"/>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Image" id="391" name="Google Shape;391;p39"/>
          <p:cNvPicPr preferRelativeResize="0"/>
          <p:nvPr/>
        </p:nvPicPr>
        <p:blipFill rotWithShape="1">
          <a:blip r:embed="rId3">
            <a:alphaModFix/>
          </a:blip>
          <a:srcRect b="0" l="0" r="0" t="0"/>
          <a:stretch/>
        </p:blipFill>
        <p:spPr>
          <a:xfrm>
            <a:off x="1694425" y="611425"/>
            <a:ext cx="5871250" cy="45351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Grandes Modelos de Lenguaje (LLMs)</a:t>
            </a:r>
            <a:endParaRPr/>
          </a:p>
        </p:txBody>
      </p:sp>
      <p:sp>
        <p:nvSpPr>
          <p:cNvPr id="397" name="Google Shape;39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8" name="Google Shape;398;p40"/>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Image" id="399" name="Google Shape;399;p40"/>
          <p:cNvPicPr preferRelativeResize="0"/>
          <p:nvPr/>
        </p:nvPicPr>
        <p:blipFill rotWithShape="1">
          <a:blip r:embed="rId3">
            <a:alphaModFix/>
          </a:blip>
          <a:srcRect b="0" l="0" r="0" t="18546"/>
          <a:stretch/>
        </p:blipFill>
        <p:spPr>
          <a:xfrm>
            <a:off x="-31500" y="888800"/>
            <a:ext cx="9144000" cy="4189425"/>
          </a:xfrm>
          <a:prstGeom prst="rect">
            <a:avLst/>
          </a:prstGeom>
          <a:noFill/>
          <a:ln>
            <a:noFill/>
          </a:ln>
        </p:spPr>
      </p:pic>
      <p:sp>
        <p:nvSpPr>
          <p:cNvPr id="400" name="Google Shape;400;p40"/>
          <p:cNvSpPr txBox="1"/>
          <p:nvPr/>
        </p:nvSpPr>
        <p:spPr>
          <a:xfrm>
            <a:off x="224950" y="560700"/>
            <a:ext cx="55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(actualizado a marzo de 2023)</a:t>
            </a:r>
            <a:endParaRPr>
              <a:latin typeface="Encode Sans SemiBold"/>
              <a:ea typeface="Encode Sans SemiBold"/>
              <a:cs typeface="Encode Sans SemiBold"/>
              <a:sym typeface="Encode Sans SemiBo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Image" id="405" name="Google Shape;405;p41"/>
          <p:cNvPicPr preferRelativeResize="0"/>
          <p:nvPr/>
        </p:nvPicPr>
        <p:blipFill rotWithShape="1">
          <a:blip r:embed="rId3">
            <a:alphaModFix/>
          </a:blip>
          <a:srcRect b="0" l="0" r="0" t="0"/>
          <a:stretch/>
        </p:blipFill>
        <p:spPr>
          <a:xfrm>
            <a:off x="899800" y="591456"/>
            <a:ext cx="7344400" cy="3988009"/>
          </a:xfrm>
          <a:prstGeom prst="rect">
            <a:avLst/>
          </a:prstGeom>
          <a:noFill/>
          <a:ln>
            <a:noFill/>
          </a:ln>
        </p:spPr>
      </p:pic>
      <p:sp>
        <p:nvSpPr>
          <p:cNvPr id="406" name="Google Shape;406;p4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Hacia los chatbots</a:t>
            </a:r>
            <a:endParaRPr/>
          </a:p>
        </p:txBody>
      </p:sp>
      <p:sp>
        <p:nvSpPr>
          <p:cNvPr id="407" name="Google Shape;40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cxnSp>
        <p:nvCxnSpPr>
          <p:cNvPr id="412" name="Google Shape;412;p42"/>
          <p:cNvCxnSpPr/>
          <p:nvPr/>
        </p:nvCxnSpPr>
        <p:spPr>
          <a:xfrm>
            <a:off x="417048" y="2266950"/>
            <a:ext cx="8360700" cy="0"/>
          </a:xfrm>
          <a:prstGeom prst="straightConnector1">
            <a:avLst/>
          </a:prstGeom>
          <a:noFill/>
          <a:ln cap="flat" cmpd="sng" w="38100">
            <a:solidFill>
              <a:srgbClr val="000000"/>
            </a:solidFill>
            <a:prstDash val="solid"/>
            <a:miter lim="400000"/>
            <a:headEnd len="sm" w="sm" type="none"/>
            <a:tailEnd len="med" w="med" type="stealth"/>
          </a:ln>
        </p:spPr>
      </p:cxnSp>
      <p:grpSp>
        <p:nvGrpSpPr>
          <p:cNvPr id="413" name="Google Shape;413;p42"/>
          <p:cNvGrpSpPr/>
          <p:nvPr/>
        </p:nvGrpSpPr>
        <p:grpSpPr>
          <a:xfrm>
            <a:off x="208501" y="1331703"/>
            <a:ext cx="791026" cy="1619569"/>
            <a:chOff x="0" y="0"/>
            <a:chExt cx="2109402" cy="4318851"/>
          </a:xfrm>
        </p:grpSpPr>
        <p:pic>
          <p:nvPicPr>
            <p:cNvPr descr="Image" id="414" name="Google Shape;414;p42"/>
            <p:cNvPicPr preferRelativeResize="0"/>
            <p:nvPr/>
          </p:nvPicPr>
          <p:blipFill rotWithShape="1">
            <a:blip r:embed="rId3">
              <a:alphaModFix/>
            </a:blip>
            <a:srcRect b="0" l="99" r="0" t="0"/>
            <a:stretch/>
          </p:blipFill>
          <p:spPr>
            <a:xfrm>
              <a:off x="0" y="0"/>
              <a:ext cx="2109402" cy="2111400"/>
            </a:xfrm>
            <a:custGeom>
              <a:rect b="b" l="l" r="r" t="t"/>
              <a:pathLst>
                <a:path extrusionOk="0" h="21600" w="21600">
                  <a:moveTo>
                    <a:pt x="4113" y="0"/>
                  </a:moveTo>
                  <a:lnTo>
                    <a:pt x="2975" y="633"/>
                  </a:lnTo>
                  <a:cubicBezTo>
                    <a:pt x="1634" y="1382"/>
                    <a:pt x="1147" y="1884"/>
                    <a:pt x="475" y="3199"/>
                  </a:cubicBezTo>
                  <a:cubicBezTo>
                    <a:pt x="76" y="3983"/>
                    <a:pt x="14" y="5442"/>
                    <a:pt x="0" y="10788"/>
                  </a:cubicBezTo>
                  <a:cubicBezTo>
                    <a:pt x="14" y="16155"/>
                    <a:pt x="77" y="17573"/>
                    <a:pt x="496" y="18437"/>
                  </a:cubicBezTo>
                  <a:cubicBezTo>
                    <a:pt x="1071" y="19624"/>
                    <a:pt x="1607" y="20178"/>
                    <a:pt x="2983" y="20995"/>
                  </a:cubicBezTo>
                  <a:cubicBezTo>
                    <a:pt x="3896" y="21537"/>
                    <a:pt x="4147" y="21552"/>
                    <a:pt x="12765" y="21576"/>
                  </a:cubicBezTo>
                  <a:lnTo>
                    <a:pt x="21600" y="21600"/>
                  </a:lnTo>
                  <a:lnTo>
                    <a:pt x="21600" y="12891"/>
                  </a:lnTo>
                  <a:cubicBezTo>
                    <a:pt x="21600" y="4749"/>
                    <a:pt x="21568" y="4109"/>
                    <a:pt x="21104" y="3199"/>
                  </a:cubicBezTo>
                  <a:cubicBezTo>
                    <a:pt x="20433" y="1884"/>
                    <a:pt x="19945" y="1382"/>
                    <a:pt x="18605" y="633"/>
                  </a:cubicBezTo>
                  <a:lnTo>
                    <a:pt x="17467" y="0"/>
                  </a:lnTo>
                  <a:lnTo>
                    <a:pt x="12858" y="0"/>
                  </a:lnTo>
                  <a:lnTo>
                    <a:pt x="10790" y="0"/>
                  </a:lnTo>
                  <a:lnTo>
                    <a:pt x="4113" y="0"/>
                  </a:lnTo>
                  <a:close/>
                </a:path>
              </a:pathLst>
            </a:custGeom>
            <a:noFill/>
            <a:ln>
              <a:noFill/>
            </a:ln>
          </p:spPr>
        </p:pic>
        <p:sp>
          <p:nvSpPr>
            <p:cNvPr id="415" name="Google Shape;415;p42"/>
            <p:cNvSpPr txBox="1"/>
            <p:nvPr/>
          </p:nvSpPr>
          <p:spPr>
            <a:xfrm>
              <a:off x="183475" y="2682051"/>
              <a:ext cx="1740300" cy="1636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Oct. 2022</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ChatGPT</a:t>
              </a:r>
              <a:endParaRPr sz="500"/>
            </a:p>
          </p:txBody>
        </p:sp>
      </p:grpSp>
      <p:grpSp>
        <p:nvGrpSpPr>
          <p:cNvPr id="416" name="Google Shape;416;p42"/>
          <p:cNvGrpSpPr/>
          <p:nvPr/>
        </p:nvGrpSpPr>
        <p:grpSpPr>
          <a:xfrm>
            <a:off x="341239" y="1277856"/>
            <a:ext cx="2967038" cy="2556334"/>
            <a:chOff x="0" y="0"/>
            <a:chExt cx="7912100" cy="6816891"/>
          </a:xfrm>
        </p:grpSpPr>
        <p:sp>
          <p:nvSpPr>
            <p:cNvPr id="417" name="Google Shape;417;p42"/>
            <p:cNvSpPr txBox="1"/>
            <p:nvPr/>
          </p:nvSpPr>
          <p:spPr>
            <a:xfrm>
              <a:off x="2998101" y="2825645"/>
              <a:ext cx="1915800" cy="11853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Feb. 2023</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OpenAssistant</a:t>
              </a:r>
              <a:endParaRPr sz="500"/>
            </a:p>
          </p:txBody>
        </p:sp>
        <p:pic>
          <p:nvPicPr>
            <p:cNvPr descr="Image" id="418" name="Google Shape;418;p42"/>
            <p:cNvPicPr preferRelativeResize="0"/>
            <p:nvPr/>
          </p:nvPicPr>
          <p:blipFill rotWithShape="1">
            <a:blip r:embed="rId4">
              <a:alphaModFix/>
            </a:blip>
            <a:srcRect b="0" l="0" r="0" t="0"/>
            <a:stretch/>
          </p:blipFill>
          <p:spPr>
            <a:xfrm>
              <a:off x="2438175" y="0"/>
              <a:ext cx="3035750" cy="3035750"/>
            </a:xfrm>
            <a:prstGeom prst="rect">
              <a:avLst/>
            </a:prstGeom>
            <a:noFill/>
            <a:ln>
              <a:noFill/>
            </a:ln>
          </p:spPr>
        </p:pic>
        <p:pic>
          <p:nvPicPr>
            <p:cNvPr descr="Image" id="419" name="Google Shape;419;p42"/>
            <p:cNvPicPr preferRelativeResize="0"/>
            <p:nvPr/>
          </p:nvPicPr>
          <p:blipFill rotWithShape="1">
            <a:blip r:embed="rId5">
              <a:alphaModFix/>
            </a:blip>
            <a:srcRect b="0" l="0" r="0" t="0"/>
            <a:stretch/>
          </p:blipFill>
          <p:spPr>
            <a:xfrm>
              <a:off x="0" y="4695990"/>
              <a:ext cx="7912100" cy="2120901"/>
            </a:xfrm>
            <a:prstGeom prst="rect">
              <a:avLst/>
            </a:prstGeom>
            <a:noFill/>
            <a:ln>
              <a:noFill/>
            </a:ln>
          </p:spPr>
        </p:pic>
      </p:grpSp>
      <p:grpSp>
        <p:nvGrpSpPr>
          <p:cNvPr id="420" name="Google Shape;420;p42"/>
          <p:cNvGrpSpPr/>
          <p:nvPr/>
        </p:nvGrpSpPr>
        <p:grpSpPr>
          <a:xfrm>
            <a:off x="2609590" y="1467582"/>
            <a:ext cx="791077" cy="1483690"/>
            <a:chOff x="-107" y="-2"/>
            <a:chExt cx="2109538" cy="3956507"/>
          </a:xfrm>
        </p:grpSpPr>
        <p:pic>
          <p:nvPicPr>
            <p:cNvPr descr="Image" id="421" name="Google Shape;421;p42"/>
            <p:cNvPicPr preferRelativeResize="0"/>
            <p:nvPr/>
          </p:nvPicPr>
          <p:blipFill rotWithShape="1">
            <a:blip r:embed="rId6">
              <a:alphaModFix/>
            </a:blip>
            <a:srcRect b="2307" l="9236" r="9528" t="2336"/>
            <a:stretch/>
          </p:blipFill>
          <p:spPr>
            <a:xfrm>
              <a:off x="-107" y="-2"/>
              <a:ext cx="2109538" cy="1386707"/>
            </a:xfrm>
            <a:custGeom>
              <a:rect b="b" l="l" r="r" t="t"/>
              <a:pathLst>
                <a:path extrusionOk="0" h="20798" w="21592">
                  <a:moveTo>
                    <a:pt x="6156" y="0"/>
                  </a:moveTo>
                  <a:cubicBezTo>
                    <a:pt x="3020" y="9"/>
                    <a:pt x="371" y="5422"/>
                    <a:pt x="30" y="12518"/>
                  </a:cubicBezTo>
                  <a:cubicBezTo>
                    <a:pt x="6" y="13008"/>
                    <a:pt x="-3" y="13475"/>
                    <a:pt x="1" y="13923"/>
                  </a:cubicBezTo>
                  <a:cubicBezTo>
                    <a:pt x="33" y="17059"/>
                    <a:pt x="751" y="19158"/>
                    <a:pt x="2138" y="20167"/>
                  </a:cubicBezTo>
                  <a:cubicBezTo>
                    <a:pt x="2717" y="20588"/>
                    <a:pt x="3305" y="20801"/>
                    <a:pt x="3893" y="20798"/>
                  </a:cubicBezTo>
                  <a:cubicBezTo>
                    <a:pt x="4481" y="20795"/>
                    <a:pt x="5070" y="20581"/>
                    <a:pt x="5656" y="20155"/>
                  </a:cubicBezTo>
                  <a:cubicBezTo>
                    <a:pt x="6883" y="19262"/>
                    <a:pt x="7921" y="17245"/>
                    <a:pt x="10222" y="11310"/>
                  </a:cubicBezTo>
                  <a:cubicBezTo>
                    <a:pt x="10903" y="9551"/>
                    <a:pt x="10709" y="9346"/>
                    <a:pt x="12493" y="13697"/>
                  </a:cubicBezTo>
                  <a:cubicBezTo>
                    <a:pt x="13987" y="17342"/>
                    <a:pt x="15153" y="19459"/>
                    <a:pt x="16031" y="20119"/>
                  </a:cubicBezTo>
                  <a:cubicBezTo>
                    <a:pt x="16968" y="20825"/>
                    <a:pt x="18385" y="20965"/>
                    <a:pt x="19325" y="20441"/>
                  </a:cubicBezTo>
                  <a:cubicBezTo>
                    <a:pt x="20247" y="19927"/>
                    <a:pt x="20693" y="19261"/>
                    <a:pt x="21206" y="17619"/>
                  </a:cubicBezTo>
                  <a:cubicBezTo>
                    <a:pt x="21549" y="16523"/>
                    <a:pt x="21597" y="15954"/>
                    <a:pt x="21592" y="13316"/>
                  </a:cubicBezTo>
                  <a:cubicBezTo>
                    <a:pt x="21583" y="8867"/>
                    <a:pt x="20782" y="5313"/>
                    <a:pt x="19175" y="2595"/>
                  </a:cubicBezTo>
                  <a:cubicBezTo>
                    <a:pt x="17772" y="223"/>
                    <a:pt x="15665" y="-635"/>
                    <a:pt x="14020" y="494"/>
                  </a:cubicBezTo>
                  <a:cubicBezTo>
                    <a:pt x="13264" y="1013"/>
                    <a:pt x="11766" y="2972"/>
                    <a:pt x="11404" y="3917"/>
                  </a:cubicBezTo>
                  <a:cubicBezTo>
                    <a:pt x="11267" y="4273"/>
                    <a:pt x="11049" y="4068"/>
                    <a:pt x="9978" y="2583"/>
                  </a:cubicBezTo>
                  <a:cubicBezTo>
                    <a:pt x="8575" y="637"/>
                    <a:pt x="7625" y="-4"/>
                    <a:pt x="6156" y="0"/>
                  </a:cubicBezTo>
                  <a:close/>
                  <a:moveTo>
                    <a:pt x="15421" y="2536"/>
                  </a:moveTo>
                  <a:cubicBezTo>
                    <a:pt x="17441" y="2549"/>
                    <a:pt x="19179" y="6375"/>
                    <a:pt x="19593" y="11720"/>
                  </a:cubicBezTo>
                  <a:cubicBezTo>
                    <a:pt x="19801" y="14398"/>
                    <a:pt x="19598" y="16152"/>
                    <a:pt x="18992" y="16929"/>
                  </a:cubicBezTo>
                  <a:cubicBezTo>
                    <a:pt x="18520" y="17534"/>
                    <a:pt x="17658" y="17671"/>
                    <a:pt x="17136" y="17226"/>
                  </a:cubicBezTo>
                  <a:cubicBezTo>
                    <a:pt x="16712" y="16866"/>
                    <a:pt x="15525" y="14373"/>
                    <a:pt x="13715" y="10048"/>
                  </a:cubicBezTo>
                  <a:lnTo>
                    <a:pt x="12155" y="6321"/>
                  </a:lnTo>
                  <a:lnTo>
                    <a:pt x="12895" y="5000"/>
                  </a:lnTo>
                  <a:cubicBezTo>
                    <a:pt x="13848" y="3293"/>
                    <a:pt x="14629" y="2530"/>
                    <a:pt x="15421" y="2536"/>
                  </a:cubicBezTo>
                  <a:close/>
                  <a:moveTo>
                    <a:pt x="6277" y="3274"/>
                  </a:moveTo>
                  <a:cubicBezTo>
                    <a:pt x="6958" y="3302"/>
                    <a:pt x="7658" y="3848"/>
                    <a:pt x="8382" y="4905"/>
                  </a:cubicBezTo>
                  <a:cubicBezTo>
                    <a:pt x="9946" y="7189"/>
                    <a:pt x="9970" y="6775"/>
                    <a:pt x="8024" y="11202"/>
                  </a:cubicBezTo>
                  <a:cubicBezTo>
                    <a:pt x="7085" y="13338"/>
                    <a:pt x="5962" y="15629"/>
                    <a:pt x="5526" y="16292"/>
                  </a:cubicBezTo>
                  <a:cubicBezTo>
                    <a:pt x="4838" y="17336"/>
                    <a:pt x="4639" y="17494"/>
                    <a:pt x="4035" y="17494"/>
                  </a:cubicBezTo>
                  <a:cubicBezTo>
                    <a:pt x="3268" y="17494"/>
                    <a:pt x="2749" y="16900"/>
                    <a:pt x="2423" y="15643"/>
                  </a:cubicBezTo>
                  <a:cubicBezTo>
                    <a:pt x="1787" y="13193"/>
                    <a:pt x="2853" y="6946"/>
                    <a:pt x="4287" y="4732"/>
                  </a:cubicBezTo>
                  <a:cubicBezTo>
                    <a:pt x="4935" y="3732"/>
                    <a:pt x="5597" y="3245"/>
                    <a:pt x="6277" y="3274"/>
                  </a:cubicBezTo>
                  <a:close/>
                </a:path>
              </a:pathLst>
            </a:custGeom>
            <a:noFill/>
            <a:ln>
              <a:noFill/>
            </a:ln>
          </p:spPr>
        </p:pic>
        <p:sp>
          <p:nvSpPr>
            <p:cNvPr id="422" name="Google Shape;422;p42"/>
            <p:cNvSpPr txBox="1"/>
            <p:nvPr/>
          </p:nvSpPr>
          <p:spPr>
            <a:xfrm>
              <a:off x="157311" y="2319705"/>
              <a:ext cx="1767600" cy="1636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Feb. 2023</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Llama</a:t>
              </a:r>
              <a:endParaRPr sz="500"/>
            </a:p>
          </p:txBody>
        </p:sp>
      </p:grpSp>
      <p:sp>
        <p:nvSpPr>
          <p:cNvPr id="423" name="Google Shape;423;p42"/>
          <p:cNvSpPr txBox="1"/>
          <p:nvPr/>
        </p:nvSpPr>
        <p:spPr>
          <a:xfrm>
            <a:off x="3595243" y="2337473"/>
            <a:ext cx="782400" cy="5676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Mar. 2023</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Pesos de Llama</a:t>
            </a: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filtrados</a:t>
            </a:r>
            <a:endParaRPr sz="500"/>
          </a:p>
        </p:txBody>
      </p:sp>
      <p:grpSp>
        <p:nvGrpSpPr>
          <p:cNvPr id="424" name="Google Shape;424;p42"/>
          <p:cNvGrpSpPr/>
          <p:nvPr/>
        </p:nvGrpSpPr>
        <p:grpSpPr>
          <a:xfrm>
            <a:off x="3453281" y="1331703"/>
            <a:ext cx="2378423" cy="3229302"/>
            <a:chOff x="57943" y="0"/>
            <a:chExt cx="6342462" cy="8611472"/>
          </a:xfrm>
        </p:grpSpPr>
        <p:pic>
          <p:nvPicPr>
            <p:cNvPr descr="Image" id="425" name="Google Shape;425;p42"/>
            <p:cNvPicPr preferRelativeResize="0"/>
            <p:nvPr/>
          </p:nvPicPr>
          <p:blipFill rotWithShape="1">
            <a:blip r:embed="rId7">
              <a:alphaModFix/>
            </a:blip>
            <a:srcRect b="6940" l="3944" r="3685" t="13643"/>
            <a:stretch/>
          </p:blipFill>
          <p:spPr>
            <a:xfrm>
              <a:off x="57943" y="4400606"/>
              <a:ext cx="6342462" cy="4210866"/>
            </a:xfrm>
            <a:custGeom>
              <a:rect b="b" l="l" r="r" t="t"/>
              <a:pathLst>
                <a:path extrusionOk="0" h="21600" w="21600">
                  <a:moveTo>
                    <a:pt x="8789" y="0"/>
                  </a:moveTo>
                  <a:lnTo>
                    <a:pt x="8761" y="1352"/>
                  </a:lnTo>
                  <a:lnTo>
                    <a:pt x="8729" y="2989"/>
                  </a:lnTo>
                  <a:lnTo>
                    <a:pt x="7147" y="2989"/>
                  </a:lnTo>
                  <a:lnTo>
                    <a:pt x="5567" y="2989"/>
                  </a:lnTo>
                  <a:lnTo>
                    <a:pt x="5547" y="2170"/>
                  </a:lnTo>
                  <a:lnTo>
                    <a:pt x="5528" y="1352"/>
                  </a:lnTo>
                  <a:lnTo>
                    <a:pt x="5235" y="1352"/>
                  </a:lnTo>
                  <a:lnTo>
                    <a:pt x="4940" y="1352"/>
                  </a:lnTo>
                  <a:lnTo>
                    <a:pt x="4937" y="2170"/>
                  </a:lnTo>
                  <a:cubicBezTo>
                    <a:pt x="4936" y="2621"/>
                    <a:pt x="4929" y="4510"/>
                    <a:pt x="4921" y="6366"/>
                  </a:cubicBezTo>
                  <a:lnTo>
                    <a:pt x="4908" y="9739"/>
                  </a:lnTo>
                  <a:lnTo>
                    <a:pt x="3690" y="9739"/>
                  </a:lnTo>
                  <a:lnTo>
                    <a:pt x="2471" y="9739"/>
                  </a:lnTo>
                  <a:lnTo>
                    <a:pt x="2450" y="9367"/>
                  </a:lnTo>
                  <a:cubicBezTo>
                    <a:pt x="2430" y="8997"/>
                    <a:pt x="2427" y="8996"/>
                    <a:pt x="2137" y="8996"/>
                  </a:cubicBezTo>
                  <a:cubicBezTo>
                    <a:pt x="1848" y="8996"/>
                    <a:pt x="1845" y="8998"/>
                    <a:pt x="1845" y="9336"/>
                  </a:cubicBezTo>
                  <a:cubicBezTo>
                    <a:pt x="1845" y="9728"/>
                    <a:pt x="1722" y="9912"/>
                    <a:pt x="1668" y="9601"/>
                  </a:cubicBezTo>
                  <a:cubicBezTo>
                    <a:pt x="1639" y="9434"/>
                    <a:pt x="1580" y="9393"/>
                    <a:pt x="1376" y="9393"/>
                  </a:cubicBezTo>
                  <a:cubicBezTo>
                    <a:pt x="1177" y="9393"/>
                    <a:pt x="1120" y="9431"/>
                    <a:pt x="1119" y="9566"/>
                  </a:cubicBezTo>
                  <a:cubicBezTo>
                    <a:pt x="1118" y="9662"/>
                    <a:pt x="1111" y="11291"/>
                    <a:pt x="1103" y="13186"/>
                  </a:cubicBezTo>
                  <a:cubicBezTo>
                    <a:pt x="1088" y="16565"/>
                    <a:pt x="1090" y="16633"/>
                    <a:pt x="1219" y="16661"/>
                  </a:cubicBezTo>
                  <a:cubicBezTo>
                    <a:pt x="1322" y="16683"/>
                    <a:pt x="20412" y="16667"/>
                    <a:pt x="20816" y="16645"/>
                  </a:cubicBezTo>
                  <a:cubicBezTo>
                    <a:pt x="20903" y="16640"/>
                    <a:pt x="20914" y="15823"/>
                    <a:pt x="20901" y="9815"/>
                  </a:cubicBezTo>
                  <a:cubicBezTo>
                    <a:pt x="20893" y="6061"/>
                    <a:pt x="20885" y="2573"/>
                    <a:pt x="20884" y="2064"/>
                  </a:cubicBezTo>
                  <a:lnTo>
                    <a:pt x="20882" y="1138"/>
                  </a:lnTo>
                  <a:lnTo>
                    <a:pt x="20536" y="1167"/>
                  </a:lnTo>
                  <a:cubicBezTo>
                    <a:pt x="20254" y="1189"/>
                    <a:pt x="20188" y="1162"/>
                    <a:pt x="20170" y="1024"/>
                  </a:cubicBezTo>
                  <a:cubicBezTo>
                    <a:pt x="20154" y="895"/>
                    <a:pt x="20079" y="855"/>
                    <a:pt x="19859" y="855"/>
                  </a:cubicBezTo>
                  <a:lnTo>
                    <a:pt x="19570" y="855"/>
                  </a:lnTo>
                  <a:lnTo>
                    <a:pt x="19551" y="1897"/>
                  </a:lnTo>
                  <a:cubicBezTo>
                    <a:pt x="19532" y="2963"/>
                    <a:pt x="19417" y="3381"/>
                    <a:pt x="19381" y="2518"/>
                  </a:cubicBezTo>
                  <a:lnTo>
                    <a:pt x="19360" y="2046"/>
                  </a:lnTo>
                  <a:lnTo>
                    <a:pt x="19071" y="2046"/>
                  </a:lnTo>
                  <a:lnTo>
                    <a:pt x="18782" y="2046"/>
                  </a:lnTo>
                  <a:lnTo>
                    <a:pt x="18762" y="2518"/>
                  </a:lnTo>
                  <a:cubicBezTo>
                    <a:pt x="18741" y="2999"/>
                    <a:pt x="18626" y="3166"/>
                    <a:pt x="18589" y="2771"/>
                  </a:cubicBezTo>
                  <a:cubicBezTo>
                    <a:pt x="18571" y="2582"/>
                    <a:pt x="18521" y="2548"/>
                    <a:pt x="18226" y="2522"/>
                  </a:cubicBezTo>
                  <a:lnTo>
                    <a:pt x="17884" y="2494"/>
                  </a:lnTo>
                  <a:lnTo>
                    <a:pt x="17866" y="2072"/>
                  </a:lnTo>
                  <a:lnTo>
                    <a:pt x="17845" y="1649"/>
                  </a:lnTo>
                  <a:lnTo>
                    <a:pt x="17555" y="1649"/>
                  </a:lnTo>
                  <a:lnTo>
                    <a:pt x="17265" y="1649"/>
                  </a:lnTo>
                  <a:lnTo>
                    <a:pt x="17245" y="2296"/>
                  </a:lnTo>
                  <a:cubicBezTo>
                    <a:pt x="17218" y="3184"/>
                    <a:pt x="17099" y="3165"/>
                    <a:pt x="17075" y="2270"/>
                  </a:cubicBezTo>
                  <a:lnTo>
                    <a:pt x="17056" y="1551"/>
                  </a:lnTo>
                  <a:lnTo>
                    <a:pt x="16765" y="1551"/>
                  </a:lnTo>
                  <a:lnTo>
                    <a:pt x="16475" y="1551"/>
                  </a:lnTo>
                  <a:lnTo>
                    <a:pt x="16456" y="2270"/>
                  </a:lnTo>
                  <a:cubicBezTo>
                    <a:pt x="16445" y="2666"/>
                    <a:pt x="16406" y="2989"/>
                    <a:pt x="16369" y="2989"/>
                  </a:cubicBezTo>
                  <a:cubicBezTo>
                    <a:pt x="16333" y="2989"/>
                    <a:pt x="16295" y="2666"/>
                    <a:pt x="16284" y="2270"/>
                  </a:cubicBezTo>
                  <a:lnTo>
                    <a:pt x="16265" y="1551"/>
                  </a:lnTo>
                  <a:lnTo>
                    <a:pt x="15975" y="1551"/>
                  </a:lnTo>
                  <a:lnTo>
                    <a:pt x="15684" y="1551"/>
                  </a:lnTo>
                  <a:lnTo>
                    <a:pt x="15665" y="2270"/>
                  </a:lnTo>
                  <a:lnTo>
                    <a:pt x="15645" y="2989"/>
                  </a:lnTo>
                  <a:lnTo>
                    <a:pt x="15218" y="2989"/>
                  </a:lnTo>
                  <a:lnTo>
                    <a:pt x="14789" y="2989"/>
                  </a:lnTo>
                  <a:lnTo>
                    <a:pt x="14770" y="1425"/>
                  </a:lnTo>
                  <a:lnTo>
                    <a:pt x="14754" y="0"/>
                  </a:lnTo>
                  <a:lnTo>
                    <a:pt x="14165" y="0"/>
                  </a:lnTo>
                  <a:lnTo>
                    <a:pt x="14149" y="1425"/>
                  </a:lnTo>
                  <a:cubicBezTo>
                    <a:pt x="14137" y="2383"/>
                    <a:pt x="14105" y="2989"/>
                    <a:pt x="14065" y="2989"/>
                  </a:cubicBezTo>
                  <a:cubicBezTo>
                    <a:pt x="14029" y="2989"/>
                    <a:pt x="13990" y="2823"/>
                    <a:pt x="13978" y="2618"/>
                  </a:cubicBezTo>
                  <a:cubicBezTo>
                    <a:pt x="13958" y="2248"/>
                    <a:pt x="13955" y="2246"/>
                    <a:pt x="13665" y="2246"/>
                  </a:cubicBezTo>
                  <a:cubicBezTo>
                    <a:pt x="13375" y="2246"/>
                    <a:pt x="13373" y="2250"/>
                    <a:pt x="13373" y="2588"/>
                  </a:cubicBezTo>
                  <a:cubicBezTo>
                    <a:pt x="13373" y="2956"/>
                    <a:pt x="13265" y="3150"/>
                    <a:pt x="13201" y="2897"/>
                  </a:cubicBezTo>
                  <a:cubicBezTo>
                    <a:pt x="13147" y="2685"/>
                    <a:pt x="12678" y="2683"/>
                    <a:pt x="12624" y="2895"/>
                  </a:cubicBezTo>
                  <a:cubicBezTo>
                    <a:pt x="12593" y="3017"/>
                    <a:pt x="12492" y="3042"/>
                    <a:pt x="12139" y="3019"/>
                  </a:cubicBezTo>
                  <a:lnTo>
                    <a:pt x="11693" y="2989"/>
                  </a:lnTo>
                  <a:lnTo>
                    <a:pt x="11674" y="2319"/>
                  </a:lnTo>
                  <a:lnTo>
                    <a:pt x="11654" y="1649"/>
                  </a:lnTo>
                  <a:lnTo>
                    <a:pt x="11364" y="1649"/>
                  </a:lnTo>
                  <a:lnTo>
                    <a:pt x="11074" y="1649"/>
                  </a:lnTo>
                  <a:lnTo>
                    <a:pt x="11053" y="2296"/>
                  </a:lnTo>
                  <a:cubicBezTo>
                    <a:pt x="11032" y="2999"/>
                    <a:pt x="10915" y="3219"/>
                    <a:pt x="10882" y="2618"/>
                  </a:cubicBezTo>
                  <a:cubicBezTo>
                    <a:pt x="10862" y="2257"/>
                    <a:pt x="10854" y="2246"/>
                    <a:pt x="10606" y="2246"/>
                  </a:cubicBezTo>
                  <a:cubicBezTo>
                    <a:pt x="10358" y="2246"/>
                    <a:pt x="10350" y="2257"/>
                    <a:pt x="10330" y="2618"/>
                  </a:cubicBezTo>
                  <a:cubicBezTo>
                    <a:pt x="10305" y="3075"/>
                    <a:pt x="10186" y="3109"/>
                    <a:pt x="10157" y="2667"/>
                  </a:cubicBezTo>
                  <a:cubicBezTo>
                    <a:pt x="10137" y="2357"/>
                    <a:pt x="10125" y="2345"/>
                    <a:pt x="9848" y="2345"/>
                  </a:cubicBezTo>
                  <a:cubicBezTo>
                    <a:pt x="9571" y="2345"/>
                    <a:pt x="9559" y="2357"/>
                    <a:pt x="9540" y="2667"/>
                  </a:cubicBezTo>
                  <a:cubicBezTo>
                    <a:pt x="9528" y="2844"/>
                    <a:pt x="9489" y="2978"/>
                    <a:pt x="9453" y="2964"/>
                  </a:cubicBezTo>
                  <a:cubicBezTo>
                    <a:pt x="9413" y="2949"/>
                    <a:pt x="9380" y="2287"/>
                    <a:pt x="9369" y="1297"/>
                  </a:cubicBezTo>
                  <a:lnTo>
                    <a:pt x="9354" y="0"/>
                  </a:lnTo>
                  <a:lnTo>
                    <a:pt x="8789" y="0"/>
                  </a:lnTo>
                  <a:close/>
                  <a:moveTo>
                    <a:pt x="226" y="2862"/>
                  </a:moveTo>
                  <a:cubicBezTo>
                    <a:pt x="104" y="2866"/>
                    <a:pt x="0" y="2915"/>
                    <a:pt x="0" y="3007"/>
                  </a:cubicBezTo>
                  <a:cubicBezTo>
                    <a:pt x="0" y="3101"/>
                    <a:pt x="100" y="3137"/>
                    <a:pt x="346" y="3135"/>
                  </a:cubicBezTo>
                  <a:cubicBezTo>
                    <a:pt x="660" y="3132"/>
                    <a:pt x="681" y="3120"/>
                    <a:pt x="568" y="2991"/>
                  </a:cubicBezTo>
                  <a:cubicBezTo>
                    <a:pt x="489" y="2901"/>
                    <a:pt x="348" y="2859"/>
                    <a:pt x="226" y="2862"/>
                  </a:cubicBezTo>
                  <a:close/>
                  <a:moveTo>
                    <a:pt x="5567" y="3088"/>
                  </a:moveTo>
                  <a:lnTo>
                    <a:pt x="6390" y="3088"/>
                  </a:lnTo>
                  <a:lnTo>
                    <a:pt x="7214" y="3088"/>
                  </a:lnTo>
                  <a:lnTo>
                    <a:pt x="7214" y="4703"/>
                  </a:lnTo>
                  <a:cubicBezTo>
                    <a:pt x="7214" y="5695"/>
                    <a:pt x="7188" y="6324"/>
                    <a:pt x="7147" y="6340"/>
                  </a:cubicBezTo>
                  <a:cubicBezTo>
                    <a:pt x="7108" y="6354"/>
                    <a:pt x="7075" y="6012"/>
                    <a:pt x="7063" y="5497"/>
                  </a:cubicBezTo>
                  <a:lnTo>
                    <a:pt x="7043" y="4627"/>
                  </a:lnTo>
                  <a:lnTo>
                    <a:pt x="6753" y="4627"/>
                  </a:lnTo>
                  <a:lnTo>
                    <a:pt x="6462" y="4627"/>
                  </a:lnTo>
                  <a:lnTo>
                    <a:pt x="6442" y="5497"/>
                  </a:lnTo>
                  <a:lnTo>
                    <a:pt x="6423" y="6366"/>
                  </a:lnTo>
                  <a:lnTo>
                    <a:pt x="6011" y="6394"/>
                  </a:lnTo>
                  <a:cubicBezTo>
                    <a:pt x="5712" y="6416"/>
                    <a:pt x="5589" y="6387"/>
                    <a:pt x="5565" y="6291"/>
                  </a:cubicBezTo>
                  <a:cubicBezTo>
                    <a:pt x="5546" y="6218"/>
                    <a:pt x="5538" y="5467"/>
                    <a:pt x="5548" y="4623"/>
                  </a:cubicBezTo>
                  <a:lnTo>
                    <a:pt x="5567" y="3088"/>
                  </a:lnTo>
                  <a:close/>
                  <a:moveTo>
                    <a:pt x="7872" y="3088"/>
                  </a:moveTo>
                  <a:lnTo>
                    <a:pt x="8300" y="3088"/>
                  </a:lnTo>
                  <a:lnTo>
                    <a:pt x="8729" y="3088"/>
                  </a:lnTo>
                  <a:lnTo>
                    <a:pt x="8729" y="4703"/>
                  </a:lnTo>
                  <a:cubicBezTo>
                    <a:pt x="8729" y="5695"/>
                    <a:pt x="8703" y="6324"/>
                    <a:pt x="8662" y="6340"/>
                  </a:cubicBezTo>
                  <a:cubicBezTo>
                    <a:pt x="8626" y="6353"/>
                    <a:pt x="8588" y="6153"/>
                    <a:pt x="8577" y="5894"/>
                  </a:cubicBezTo>
                  <a:lnTo>
                    <a:pt x="8557" y="5421"/>
                  </a:lnTo>
                  <a:lnTo>
                    <a:pt x="8296" y="5421"/>
                  </a:lnTo>
                  <a:lnTo>
                    <a:pt x="8037" y="5421"/>
                  </a:lnTo>
                  <a:lnTo>
                    <a:pt x="8037" y="5863"/>
                  </a:lnTo>
                  <a:cubicBezTo>
                    <a:pt x="8037" y="6298"/>
                    <a:pt x="7937" y="6555"/>
                    <a:pt x="7870" y="6293"/>
                  </a:cubicBezTo>
                  <a:cubicBezTo>
                    <a:pt x="7852" y="6219"/>
                    <a:pt x="7844" y="5467"/>
                    <a:pt x="7854" y="4623"/>
                  </a:cubicBezTo>
                  <a:lnTo>
                    <a:pt x="7872" y="3088"/>
                  </a:lnTo>
                  <a:close/>
                  <a:moveTo>
                    <a:pt x="11693" y="3088"/>
                  </a:moveTo>
                  <a:lnTo>
                    <a:pt x="12155" y="3088"/>
                  </a:lnTo>
                  <a:lnTo>
                    <a:pt x="12615" y="3088"/>
                  </a:lnTo>
                  <a:lnTo>
                    <a:pt x="12615" y="4727"/>
                  </a:lnTo>
                  <a:lnTo>
                    <a:pt x="12615" y="6366"/>
                  </a:lnTo>
                  <a:lnTo>
                    <a:pt x="12170" y="6394"/>
                  </a:lnTo>
                  <a:cubicBezTo>
                    <a:pt x="11844" y="6416"/>
                    <a:pt x="11715" y="6388"/>
                    <a:pt x="11690" y="6291"/>
                  </a:cubicBezTo>
                  <a:cubicBezTo>
                    <a:pt x="11671" y="6218"/>
                    <a:pt x="11665" y="5467"/>
                    <a:pt x="11675" y="4623"/>
                  </a:cubicBezTo>
                  <a:lnTo>
                    <a:pt x="11693" y="3088"/>
                  </a:lnTo>
                  <a:close/>
                  <a:moveTo>
                    <a:pt x="14789" y="3088"/>
                  </a:moveTo>
                  <a:lnTo>
                    <a:pt x="15218" y="3088"/>
                  </a:lnTo>
                  <a:lnTo>
                    <a:pt x="15645" y="3088"/>
                  </a:lnTo>
                  <a:lnTo>
                    <a:pt x="15645" y="4375"/>
                  </a:lnTo>
                  <a:lnTo>
                    <a:pt x="15645" y="5662"/>
                  </a:lnTo>
                  <a:lnTo>
                    <a:pt x="15299" y="5633"/>
                  </a:lnTo>
                  <a:lnTo>
                    <a:pt x="14954" y="5607"/>
                  </a:lnTo>
                  <a:lnTo>
                    <a:pt x="14954" y="5955"/>
                  </a:lnTo>
                  <a:cubicBezTo>
                    <a:pt x="14954" y="6315"/>
                    <a:pt x="14847" y="6530"/>
                    <a:pt x="14787" y="6293"/>
                  </a:cubicBezTo>
                  <a:cubicBezTo>
                    <a:pt x="14768" y="6219"/>
                    <a:pt x="14760" y="5467"/>
                    <a:pt x="14770" y="4623"/>
                  </a:cubicBezTo>
                  <a:lnTo>
                    <a:pt x="14789" y="3088"/>
                  </a:lnTo>
                  <a:close/>
                  <a:moveTo>
                    <a:pt x="126" y="6270"/>
                  </a:moveTo>
                  <a:cubicBezTo>
                    <a:pt x="29" y="6270"/>
                    <a:pt x="0" y="6309"/>
                    <a:pt x="0" y="6407"/>
                  </a:cubicBezTo>
                  <a:cubicBezTo>
                    <a:pt x="0" y="6578"/>
                    <a:pt x="172" y="6632"/>
                    <a:pt x="454" y="6549"/>
                  </a:cubicBezTo>
                  <a:cubicBezTo>
                    <a:pt x="670" y="6486"/>
                    <a:pt x="553" y="6335"/>
                    <a:pt x="247" y="6285"/>
                  </a:cubicBezTo>
                  <a:cubicBezTo>
                    <a:pt x="198" y="6276"/>
                    <a:pt x="158" y="6271"/>
                    <a:pt x="126" y="6270"/>
                  </a:cubicBezTo>
                  <a:close/>
                  <a:moveTo>
                    <a:pt x="5567" y="6464"/>
                  </a:moveTo>
                  <a:lnTo>
                    <a:pt x="5994" y="6464"/>
                  </a:lnTo>
                  <a:lnTo>
                    <a:pt x="6423" y="6464"/>
                  </a:lnTo>
                  <a:lnTo>
                    <a:pt x="6423" y="8103"/>
                  </a:lnTo>
                  <a:lnTo>
                    <a:pt x="6423" y="9739"/>
                  </a:lnTo>
                  <a:lnTo>
                    <a:pt x="6011" y="9770"/>
                  </a:lnTo>
                  <a:cubicBezTo>
                    <a:pt x="5712" y="9791"/>
                    <a:pt x="5589" y="9762"/>
                    <a:pt x="5565" y="9666"/>
                  </a:cubicBezTo>
                  <a:cubicBezTo>
                    <a:pt x="5546" y="9593"/>
                    <a:pt x="5538" y="8843"/>
                    <a:pt x="5548" y="7999"/>
                  </a:cubicBezTo>
                  <a:lnTo>
                    <a:pt x="5567" y="6464"/>
                  </a:lnTo>
                  <a:close/>
                  <a:moveTo>
                    <a:pt x="11693" y="6464"/>
                  </a:moveTo>
                  <a:lnTo>
                    <a:pt x="12155" y="6464"/>
                  </a:lnTo>
                  <a:lnTo>
                    <a:pt x="12615" y="6464"/>
                  </a:lnTo>
                  <a:lnTo>
                    <a:pt x="12615" y="8127"/>
                  </a:lnTo>
                  <a:cubicBezTo>
                    <a:pt x="12615" y="9153"/>
                    <a:pt x="12590" y="9799"/>
                    <a:pt x="12550" y="9815"/>
                  </a:cubicBezTo>
                  <a:cubicBezTo>
                    <a:pt x="12509" y="9830"/>
                    <a:pt x="12476" y="9387"/>
                    <a:pt x="12465" y="8673"/>
                  </a:cubicBezTo>
                  <a:lnTo>
                    <a:pt x="12447" y="7506"/>
                  </a:lnTo>
                  <a:lnTo>
                    <a:pt x="12152" y="7506"/>
                  </a:lnTo>
                  <a:lnTo>
                    <a:pt x="11858" y="7506"/>
                  </a:lnTo>
                  <a:lnTo>
                    <a:pt x="11858" y="8642"/>
                  </a:lnTo>
                  <a:cubicBezTo>
                    <a:pt x="11858" y="9297"/>
                    <a:pt x="11830" y="9803"/>
                    <a:pt x="11791" y="9839"/>
                  </a:cubicBezTo>
                  <a:cubicBezTo>
                    <a:pt x="11675" y="9948"/>
                    <a:pt x="11657" y="9665"/>
                    <a:pt x="11675" y="8048"/>
                  </a:cubicBezTo>
                  <a:lnTo>
                    <a:pt x="11693" y="6464"/>
                  </a:lnTo>
                  <a:close/>
                  <a:moveTo>
                    <a:pt x="174" y="9703"/>
                  </a:moveTo>
                  <a:cubicBezTo>
                    <a:pt x="77" y="9701"/>
                    <a:pt x="0" y="9721"/>
                    <a:pt x="0" y="9768"/>
                  </a:cubicBezTo>
                  <a:cubicBezTo>
                    <a:pt x="0" y="9816"/>
                    <a:pt x="21" y="9887"/>
                    <a:pt x="46" y="9925"/>
                  </a:cubicBezTo>
                  <a:cubicBezTo>
                    <a:pt x="119" y="10034"/>
                    <a:pt x="598" y="9962"/>
                    <a:pt x="573" y="9845"/>
                  </a:cubicBezTo>
                  <a:cubicBezTo>
                    <a:pt x="556" y="9765"/>
                    <a:pt x="336" y="9705"/>
                    <a:pt x="174" y="9703"/>
                  </a:cubicBezTo>
                  <a:close/>
                  <a:moveTo>
                    <a:pt x="2471" y="9839"/>
                  </a:moveTo>
                  <a:lnTo>
                    <a:pt x="3690" y="9839"/>
                  </a:lnTo>
                  <a:lnTo>
                    <a:pt x="4908" y="9839"/>
                  </a:lnTo>
                  <a:lnTo>
                    <a:pt x="4908" y="11527"/>
                  </a:lnTo>
                  <a:lnTo>
                    <a:pt x="4908" y="13214"/>
                  </a:lnTo>
                  <a:lnTo>
                    <a:pt x="3705" y="13241"/>
                  </a:lnTo>
                  <a:cubicBezTo>
                    <a:pt x="2759" y="13262"/>
                    <a:pt x="2493" y="13240"/>
                    <a:pt x="2467" y="13137"/>
                  </a:cubicBezTo>
                  <a:cubicBezTo>
                    <a:pt x="2448" y="13065"/>
                    <a:pt x="2443" y="12294"/>
                    <a:pt x="2453" y="11423"/>
                  </a:cubicBezTo>
                  <a:lnTo>
                    <a:pt x="2471" y="9839"/>
                  </a:lnTo>
                  <a:close/>
                  <a:moveTo>
                    <a:pt x="5567" y="9839"/>
                  </a:moveTo>
                  <a:lnTo>
                    <a:pt x="5994" y="9839"/>
                  </a:lnTo>
                  <a:lnTo>
                    <a:pt x="6423" y="9839"/>
                  </a:lnTo>
                  <a:lnTo>
                    <a:pt x="6423" y="11527"/>
                  </a:lnTo>
                  <a:lnTo>
                    <a:pt x="6423" y="13214"/>
                  </a:lnTo>
                  <a:lnTo>
                    <a:pt x="6011" y="13243"/>
                  </a:lnTo>
                  <a:cubicBezTo>
                    <a:pt x="5712" y="13264"/>
                    <a:pt x="5589" y="13237"/>
                    <a:pt x="5565" y="13141"/>
                  </a:cubicBezTo>
                  <a:cubicBezTo>
                    <a:pt x="5546" y="13068"/>
                    <a:pt x="5538" y="12294"/>
                    <a:pt x="5548" y="11423"/>
                  </a:cubicBezTo>
                  <a:lnTo>
                    <a:pt x="5567" y="9839"/>
                  </a:lnTo>
                  <a:close/>
                  <a:moveTo>
                    <a:pt x="255" y="13066"/>
                  </a:moveTo>
                  <a:cubicBezTo>
                    <a:pt x="72" y="13066"/>
                    <a:pt x="0" y="13108"/>
                    <a:pt x="0" y="13214"/>
                  </a:cubicBezTo>
                  <a:cubicBezTo>
                    <a:pt x="0" y="13327"/>
                    <a:pt x="82" y="13363"/>
                    <a:pt x="338" y="13363"/>
                  </a:cubicBezTo>
                  <a:cubicBezTo>
                    <a:pt x="630" y="13363"/>
                    <a:pt x="664" y="13344"/>
                    <a:pt x="593" y="13214"/>
                  </a:cubicBezTo>
                  <a:cubicBezTo>
                    <a:pt x="546" y="13129"/>
                    <a:pt x="402" y="13066"/>
                    <a:pt x="255" y="13066"/>
                  </a:cubicBezTo>
                  <a:close/>
                  <a:moveTo>
                    <a:pt x="2471" y="13312"/>
                  </a:moveTo>
                  <a:lnTo>
                    <a:pt x="3690" y="13312"/>
                  </a:lnTo>
                  <a:lnTo>
                    <a:pt x="4908" y="13312"/>
                  </a:lnTo>
                  <a:lnTo>
                    <a:pt x="4908" y="14927"/>
                  </a:lnTo>
                  <a:cubicBezTo>
                    <a:pt x="4908" y="15919"/>
                    <a:pt x="4883" y="16550"/>
                    <a:pt x="4843" y="16565"/>
                  </a:cubicBezTo>
                  <a:cubicBezTo>
                    <a:pt x="4804" y="16580"/>
                    <a:pt x="4768" y="16252"/>
                    <a:pt x="4756" y="15769"/>
                  </a:cubicBezTo>
                  <a:lnTo>
                    <a:pt x="4739" y="14951"/>
                  </a:lnTo>
                  <a:lnTo>
                    <a:pt x="4447" y="14951"/>
                  </a:lnTo>
                  <a:lnTo>
                    <a:pt x="4156" y="14951"/>
                  </a:lnTo>
                  <a:lnTo>
                    <a:pt x="4137" y="15769"/>
                  </a:lnTo>
                  <a:cubicBezTo>
                    <a:pt x="4115" y="16732"/>
                    <a:pt x="3994" y="16872"/>
                    <a:pt x="3966" y="15969"/>
                  </a:cubicBezTo>
                  <a:lnTo>
                    <a:pt x="3947" y="15348"/>
                  </a:lnTo>
                  <a:lnTo>
                    <a:pt x="3690" y="15348"/>
                  </a:lnTo>
                  <a:lnTo>
                    <a:pt x="3432" y="15348"/>
                  </a:lnTo>
                  <a:lnTo>
                    <a:pt x="3413" y="15969"/>
                  </a:lnTo>
                  <a:cubicBezTo>
                    <a:pt x="3392" y="16630"/>
                    <a:pt x="3276" y="16784"/>
                    <a:pt x="3241" y="16195"/>
                  </a:cubicBezTo>
                  <a:cubicBezTo>
                    <a:pt x="3221" y="15852"/>
                    <a:pt x="3214" y="15845"/>
                    <a:pt x="2928" y="15845"/>
                  </a:cubicBezTo>
                  <a:cubicBezTo>
                    <a:pt x="2638" y="15845"/>
                    <a:pt x="2636" y="15849"/>
                    <a:pt x="2636" y="16187"/>
                  </a:cubicBezTo>
                  <a:cubicBezTo>
                    <a:pt x="2636" y="16541"/>
                    <a:pt x="2528" y="16752"/>
                    <a:pt x="2468" y="16517"/>
                  </a:cubicBezTo>
                  <a:cubicBezTo>
                    <a:pt x="2449" y="16443"/>
                    <a:pt x="2443" y="15693"/>
                    <a:pt x="2453" y="14849"/>
                  </a:cubicBezTo>
                  <a:lnTo>
                    <a:pt x="2471" y="13312"/>
                  </a:lnTo>
                  <a:close/>
                  <a:moveTo>
                    <a:pt x="5567" y="13312"/>
                  </a:moveTo>
                  <a:lnTo>
                    <a:pt x="5994" y="13312"/>
                  </a:lnTo>
                  <a:lnTo>
                    <a:pt x="6423" y="13312"/>
                  </a:lnTo>
                  <a:lnTo>
                    <a:pt x="6423" y="14927"/>
                  </a:lnTo>
                  <a:cubicBezTo>
                    <a:pt x="6423" y="15919"/>
                    <a:pt x="6397" y="16550"/>
                    <a:pt x="6357" y="16565"/>
                  </a:cubicBezTo>
                  <a:cubicBezTo>
                    <a:pt x="6316" y="16581"/>
                    <a:pt x="6284" y="16138"/>
                    <a:pt x="6273" y="15423"/>
                  </a:cubicBezTo>
                  <a:lnTo>
                    <a:pt x="6254" y="14257"/>
                  </a:lnTo>
                  <a:lnTo>
                    <a:pt x="5993" y="14257"/>
                  </a:lnTo>
                  <a:lnTo>
                    <a:pt x="5731" y="14257"/>
                  </a:lnTo>
                  <a:lnTo>
                    <a:pt x="5731" y="15393"/>
                  </a:lnTo>
                  <a:cubicBezTo>
                    <a:pt x="5731" y="16048"/>
                    <a:pt x="5703" y="16554"/>
                    <a:pt x="5665" y="16590"/>
                  </a:cubicBezTo>
                  <a:cubicBezTo>
                    <a:pt x="5548" y="16698"/>
                    <a:pt x="5530" y="16418"/>
                    <a:pt x="5548" y="14849"/>
                  </a:cubicBezTo>
                  <a:lnTo>
                    <a:pt x="5567" y="13312"/>
                  </a:lnTo>
                  <a:close/>
                  <a:moveTo>
                    <a:pt x="301" y="16504"/>
                  </a:moveTo>
                  <a:cubicBezTo>
                    <a:pt x="169" y="16493"/>
                    <a:pt x="103" y="16589"/>
                    <a:pt x="161" y="16730"/>
                  </a:cubicBezTo>
                  <a:cubicBezTo>
                    <a:pt x="181" y="16780"/>
                    <a:pt x="250" y="16806"/>
                    <a:pt x="314" y="16787"/>
                  </a:cubicBezTo>
                  <a:cubicBezTo>
                    <a:pt x="377" y="16769"/>
                    <a:pt x="468" y="16751"/>
                    <a:pt x="515" y="16747"/>
                  </a:cubicBezTo>
                  <a:cubicBezTo>
                    <a:pt x="654" y="16734"/>
                    <a:pt x="544" y="16567"/>
                    <a:pt x="362" y="16515"/>
                  </a:cubicBezTo>
                  <a:cubicBezTo>
                    <a:pt x="341" y="16508"/>
                    <a:pt x="320" y="16506"/>
                    <a:pt x="301" y="16504"/>
                  </a:cubicBezTo>
                  <a:close/>
                  <a:moveTo>
                    <a:pt x="5194" y="16852"/>
                  </a:moveTo>
                  <a:cubicBezTo>
                    <a:pt x="5187" y="16853"/>
                    <a:pt x="5157" y="16882"/>
                    <a:pt x="5105" y="16938"/>
                  </a:cubicBezTo>
                  <a:cubicBezTo>
                    <a:pt x="5033" y="17015"/>
                    <a:pt x="4965" y="17086"/>
                    <a:pt x="4954" y="17095"/>
                  </a:cubicBezTo>
                  <a:cubicBezTo>
                    <a:pt x="4943" y="17104"/>
                    <a:pt x="5037" y="17496"/>
                    <a:pt x="5163" y="17966"/>
                  </a:cubicBezTo>
                  <a:cubicBezTo>
                    <a:pt x="5289" y="18436"/>
                    <a:pt x="5411" y="18956"/>
                    <a:pt x="5435" y="19120"/>
                  </a:cubicBezTo>
                  <a:cubicBezTo>
                    <a:pt x="5459" y="19284"/>
                    <a:pt x="5517" y="19418"/>
                    <a:pt x="5563" y="19418"/>
                  </a:cubicBezTo>
                  <a:cubicBezTo>
                    <a:pt x="5676" y="19418"/>
                    <a:pt x="5625" y="19000"/>
                    <a:pt x="5446" y="18426"/>
                  </a:cubicBezTo>
                  <a:cubicBezTo>
                    <a:pt x="5369" y="18180"/>
                    <a:pt x="5315" y="17921"/>
                    <a:pt x="5325" y="17850"/>
                  </a:cubicBezTo>
                  <a:cubicBezTo>
                    <a:pt x="5336" y="17779"/>
                    <a:pt x="5283" y="17575"/>
                    <a:pt x="5209" y="17396"/>
                  </a:cubicBezTo>
                  <a:cubicBezTo>
                    <a:pt x="5102" y="17136"/>
                    <a:pt x="5092" y="17043"/>
                    <a:pt x="5156" y="16934"/>
                  </a:cubicBezTo>
                  <a:cubicBezTo>
                    <a:pt x="5188" y="16880"/>
                    <a:pt x="5202" y="16852"/>
                    <a:pt x="5194" y="16852"/>
                  </a:cubicBezTo>
                  <a:close/>
                  <a:moveTo>
                    <a:pt x="16795" y="16852"/>
                  </a:moveTo>
                  <a:cubicBezTo>
                    <a:pt x="16789" y="16847"/>
                    <a:pt x="16756" y="16875"/>
                    <a:pt x="16694" y="16934"/>
                  </a:cubicBezTo>
                  <a:cubicBezTo>
                    <a:pt x="16545" y="17073"/>
                    <a:pt x="16512" y="17340"/>
                    <a:pt x="16627" y="17457"/>
                  </a:cubicBezTo>
                  <a:cubicBezTo>
                    <a:pt x="16792" y="17623"/>
                    <a:pt x="16863" y="17473"/>
                    <a:pt x="16722" y="17260"/>
                  </a:cubicBezTo>
                  <a:cubicBezTo>
                    <a:pt x="16664" y="17173"/>
                    <a:pt x="16668" y="17103"/>
                    <a:pt x="16738" y="16975"/>
                  </a:cubicBezTo>
                  <a:cubicBezTo>
                    <a:pt x="16781" y="16897"/>
                    <a:pt x="16801" y="16858"/>
                    <a:pt x="16795" y="16852"/>
                  </a:cubicBezTo>
                  <a:close/>
                  <a:moveTo>
                    <a:pt x="19101" y="16852"/>
                  </a:moveTo>
                  <a:cubicBezTo>
                    <a:pt x="19095" y="16847"/>
                    <a:pt x="19062" y="16875"/>
                    <a:pt x="19000" y="16934"/>
                  </a:cubicBezTo>
                  <a:cubicBezTo>
                    <a:pt x="18851" y="17073"/>
                    <a:pt x="18816" y="17340"/>
                    <a:pt x="18932" y="17457"/>
                  </a:cubicBezTo>
                  <a:cubicBezTo>
                    <a:pt x="19096" y="17623"/>
                    <a:pt x="19169" y="17473"/>
                    <a:pt x="19028" y="17260"/>
                  </a:cubicBezTo>
                  <a:cubicBezTo>
                    <a:pt x="18970" y="17173"/>
                    <a:pt x="18974" y="17103"/>
                    <a:pt x="19044" y="16975"/>
                  </a:cubicBezTo>
                  <a:cubicBezTo>
                    <a:pt x="19087" y="16897"/>
                    <a:pt x="19107" y="16858"/>
                    <a:pt x="19101" y="16852"/>
                  </a:cubicBezTo>
                  <a:close/>
                  <a:moveTo>
                    <a:pt x="14422" y="16922"/>
                  </a:moveTo>
                  <a:cubicBezTo>
                    <a:pt x="14401" y="16921"/>
                    <a:pt x="14372" y="16941"/>
                    <a:pt x="14328" y="16977"/>
                  </a:cubicBezTo>
                  <a:cubicBezTo>
                    <a:pt x="14256" y="17037"/>
                    <a:pt x="14186" y="17092"/>
                    <a:pt x="14174" y="17101"/>
                  </a:cubicBezTo>
                  <a:cubicBezTo>
                    <a:pt x="14162" y="17110"/>
                    <a:pt x="14191" y="17222"/>
                    <a:pt x="14238" y="17349"/>
                  </a:cubicBezTo>
                  <a:cubicBezTo>
                    <a:pt x="14284" y="17477"/>
                    <a:pt x="14331" y="17670"/>
                    <a:pt x="14343" y="17777"/>
                  </a:cubicBezTo>
                  <a:cubicBezTo>
                    <a:pt x="14355" y="17884"/>
                    <a:pt x="14399" y="18002"/>
                    <a:pt x="14441" y="18041"/>
                  </a:cubicBezTo>
                  <a:cubicBezTo>
                    <a:pt x="14482" y="18080"/>
                    <a:pt x="14521" y="18239"/>
                    <a:pt x="14527" y="18394"/>
                  </a:cubicBezTo>
                  <a:cubicBezTo>
                    <a:pt x="14533" y="18548"/>
                    <a:pt x="14585" y="18842"/>
                    <a:pt x="14643" y="19047"/>
                  </a:cubicBezTo>
                  <a:cubicBezTo>
                    <a:pt x="14746" y="19410"/>
                    <a:pt x="14950" y="19600"/>
                    <a:pt x="14855" y="19245"/>
                  </a:cubicBezTo>
                  <a:cubicBezTo>
                    <a:pt x="14830" y="19149"/>
                    <a:pt x="14802" y="19016"/>
                    <a:pt x="14795" y="18949"/>
                  </a:cubicBezTo>
                  <a:cubicBezTo>
                    <a:pt x="14787" y="18883"/>
                    <a:pt x="14762" y="18798"/>
                    <a:pt x="14737" y="18760"/>
                  </a:cubicBezTo>
                  <a:cubicBezTo>
                    <a:pt x="14711" y="18722"/>
                    <a:pt x="14691" y="18596"/>
                    <a:pt x="14691" y="18479"/>
                  </a:cubicBezTo>
                  <a:cubicBezTo>
                    <a:pt x="14691" y="18363"/>
                    <a:pt x="14656" y="18216"/>
                    <a:pt x="14615" y="18153"/>
                  </a:cubicBezTo>
                  <a:cubicBezTo>
                    <a:pt x="14543" y="18045"/>
                    <a:pt x="14493" y="17689"/>
                    <a:pt x="14470" y="17125"/>
                  </a:cubicBezTo>
                  <a:cubicBezTo>
                    <a:pt x="14465" y="16983"/>
                    <a:pt x="14456" y="16923"/>
                    <a:pt x="14422" y="16922"/>
                  </a:cubicBezTo>
                  <a:close/>
                  <a:moveTo>
                    <a:pt x="1323" y="16983"/>
                  </a:moveTo>
                  <a:cubicBezTo>
                    <a:pt x="1308" y="16986"/>
                    <a:pt x="1288" y="16994"/>
                    <a:pt x="1264" y="17003"/>
                  </a:cubicBezTo>
                  <a:cubicBezTo>
                    <a:pt x="1104" y="17066"/>
                    <a:pt x="1105" y="17191"/>
                    <a:pt x="1266" y="17447"/>
                  </a:cubicBezTo>
                  <a:cubicBezTo>
                    <a:pt x="1329" y="17546"/>
                    <a:pt x="1363" y="17695"/>
                    <a:pt x="1342" y="17777"/>
                  </a:cubicBezTo>
                  <a:cubicBezTo>
                    <a:pt x="1297" y="17956"/>
                    <a:pt x="1625" y="19436"/>
                    <a:pt x="1733" y="19536"/>
                  </a:cubicBezTo>
                  <a:cubicBezTo>
                    <a:pt x="1774" y="19574"/>
                    <a:pt x="1811" y="19688"/>
                    <a:pt x="1815" y="19786"/>
                  </a:cubicBezTo>
                  <a:cubicBezTo>
                    <a:pt x="1819" y="19885"/>
                    <a:pt x="1828" y="20043"/>
                    <a:pt x="1834" y="20138"/>
                  </a:cubicBezTo>
                  <a:cubicBezTo>
                    <a:pt x="1840" y="20234"/>
                    <a:pt x="1875" y="20311"/>
                    <a:pt x="1913" y="20311"/>
                  </a:cubicBezTo>
                  <a:cubicBezTo>
                    <a:pt x="2060" y="20311"/>
                    <a:pt x="2048" y="19991"/>
                    <a:pt x="1884" y="19517"/>
                  </a:cubicBezTo>
                  <a:cubicBezTo>
                    <a:pt x="1789" y="19244"/>
                    <a:pt x="1730" y="19023"/>
                    <a:pt x="1753" y="19023"/>
                  </a:cubicBezTo>
                  <a:cubicBezTo>
                    <a:pt x="1776" y="19023"/>
                    <a:pt x="1762" y="18961"/>
                    <a:pt x="1722" y="18888"/>
                  </a:cubicBezTo>
                  <a:cubicBezTo>
                    <a:pt x="1682" y="18816"/>
                    <a:pt x="1641" y="18661"/>
                    <a:pt x="1629" y="18544"/>
                  </a:cubicBezTo>
                  <a:cubicBezTo>
                    <a:pt x="1617" y="18427"/>
                    <a:pt x="1586" y="18301"/>
                    <a:pt x="1561" y="18263"/>
                  </a:cubicBezTo>
                  <a:cubicBezTo>
                    <a:pt x="1536" y="18225"/>
                    <a:pt x="1515" y="18113"/>
                    <a:pt x="1515" y="18015"/>
                  </a:cubicBezTo>
                  <a:cubicBezTo>
                    <a:pt x="1515" y="17916"/>
                    <a:pt x="1459" y="17684"/>
                    <a:pt x="1389" y="17498"/>
                  </a:cubicBezTo>
                  <a:cubicBezTo>
                    <a:pt x="1300" y="17259"/>
                    <a:pt x="1283" y="17126"/>
                    <a:pt x="1333" y="17052"/>
                  </a:cubicBezTo>
                  <a:cubicBezTo>
                    <a:pt x="1360" y="17010"/>
                    <a:pt x="1367" y="16988"/>
                    <a:pt x="1349" y="16983"/>
                  </a:cubicBezTo>
                  <a:cubicBezTo>
                    <a:pt x="1343" y="16981"/>
                    <a:pt x="1334" y="16981"/>
                    <a:pt x="1323" y="16983"/>
                  </a:cubicBezTo>
                  <a:close/>
                  <a:moveTo>
                    <a:pt x="6726" y="16983"/>
                  </a:moveTo>
                  <a:cubicBezTo>
                    <a:pt x="6712" y="16985"/>
                    <a:pt x="6693" y="16991"/>
                    <a:pt x="6669" y="17001"/>
                  </a:cubicBezTo>
                  <a:cubicBezTo>
                    <a:pt x="6533" y="17055"/>
                    <a:pt x="6499" y="17341"/>
                    <a:pt x="6615" y="17457"/>
                  </a:cubicBezTo>
                  <a:cubicBezTo>
                    <a:pt x="6655" y="17497"/>
                    <a:pt x="6709" y="17530"/>
                    <a:pt x="6736" y="17530"/>
                  </a:cubicBezTo>
                  <a:cubicBezTo>
                    <a:pt x="6810" y="17533"/>
                    <a:pt x="6795" y="17356"/>
                    <a:pt x="6716" y="17282"/>
                  </a:cubicBezTo>
                  <a:cubicBezTo>
                    <a:pt x="6668" y="17238"/>
                    <a:pt x="6670" y="17176"/>
                    <a:pt x="6720" y="17085"/>
                  </a:cubicBezTo>
                  <a:cubicBezTo>
                    <a:pt x="6763" y="17007"/>
                    <a:pt x="6767" y="16976"/>
                    <a:pt x="6726" y="16983"/>
                  </a:cubicBezTo>
                  <a:close/>
                  <a:moveTo>
                    <a:pt x="11206" y="16983"/>
                  </a:moveTo>
                  <a:cubicBezTo>
                    <a:pt x="11196" y="16985"/>
                    <a:pt x="11184" y="16989"/>
                    <a:pt x="11170" y="16997"/>
                  </a:cubicBezTo>
                  <a:cubicBezTo>
                    <a:pt x="11114" y="17029"/>
                    <a:pt x="11081" y="17090"/>
                    <a:pt x="11098" y="17131"/>
                  </a:cubicBezTo>
                  <a:cubicBezTo>
                    <a:pt x="11115" y="17172"/>
                    <a:pt x="11164" y="17336"/>
                    <a:pt x="11208" y="17494"/>
                  </a:cubicBezTo>
                  <a:cubicBezTo>
                    <a:pt x="11279" y="17753"/>
                    <a:pt x="11294" y="17817"/>
                    <a:pt x="11322" y="17976"/>
                  </a:cubicBezTo>
                  <a:cubicBezTo>
                    <a:pt x="11331" y="18027"/>
                    <a:pt x="11528" y="17930"/>
                    <a:pt x="11528" y="17874"/>
                  </a:cubicBezTo>
                  <a:cubicBezTo>
                    <a:pt x="11528" y="17750"/>
                    <a:pt x="11351" y="17269"/>
                    <a:pt x="11280" y="17203"/>
                  </a:cubicBezTo>
                  <a:cubicBezTo>
                    <a:pt x="11234" y="17158"/>
                    <a:pt x="11214" y="17082"/>
                    <a:pt x="11235" y="17032"/>
                  </a:cubicBezTo>
                  <a:cubicBezTo>
                    <a:pt x="11250" y="16994"/>
                    <a:pt x="11237" y="16976"/>
                    <a:pt x="11206" y="16983"/>
                  </a:cubicBezTo>
                  <a:close/>
                  <a:moveTo>
                    <a:pt x="13643" y="16983"/>
                  </a:moveTo>
                  <a:cubicBezTo>
                    <a:pt x="13629" y="16985"/>
                    <a:pt x="13609" y="16991"/>
                    <a:pt x="13585" y="17001"/>
                  </a:cubicBezTo>
                  <a:cubicBezTo>
                    <a:pt x="13449" y="17055"/>
                    <a:pt x="13415" y="17341"/>
                    <a:pt x="13531" y="17457"/>
                  </a:cubicBezTo>
                  <a:cubicBezTo>
                    <a:pt x="13571" y="17497"/>
                    <a:pt x="13625" y="17530"/>
                    <a:pt x="13653" y="17530"/>
                  </a:cubicBezTo>
                  <a:cubicBezTo>
                    <a:pt x="13726" y="17533"/>
                    <a:pt x="13713" y="17356"/>
                    <a:pt x="13634" y="17282"/>
                  </a:cubicBezTo>
                  <a:cubicBezTo>
                    <a:pt x="13586" y="17238"/>
                    <a:pt x="13586" y="17176"/>
                    <a:pt x="13636" y="17085"/>
                  </a:cubicBezTo>
                  <a:cubicBezTo>
                    <a:pt x="13679" y="17007"/>
                    <a:pt x="13685" y="16976"/>
                    <a:pt x="13643" y="16983"/>
                  </a:cubicBezTo>
                  <a:close/>
                  <a:moveTo>
                    <a:pt x="18253" y="16983"/>
                  </a:moveTo>
                  <a:cubicBezTo>
                    <a:pt x="18240" y="16985"/>
                    <a:pt x="18221" y="16991"/>
                    <a:pt x="18197" y="17001"/>
                  </a:cubicBezTo>
                  <a:cubicBezTo>
                    <a:pt x="18061" y="17055"/>
                    <a:pt x="18027" y="17341"/>
                    <a:pt x="18143" y="17457"/>
                  </a:cubicBezTo>
                  <a:cubicBezTo>
                    <a:pt x="18182" y="17497"/>
                    <a:pt x="18237" y="17530"/>
                    <a:pt x="18264" y="17530"/>
                  </a:cubicBezTo>
                  <a:cubicBezTo>
                    <a:pt x="18338" y="17533"/>
                    <a:pt x="18323" y="17356"/>
                    <a:pt x="18244" y="17282"/>
                  </a:cubicBezTo>
                  <a:cubicBezTo>
                    <a:pt x="18196" y="17238"/>
                    <a:pt x="18198" y="17176"/>
                    <a:pt x="18248" y="17085"/>
                  </a:cubicBezTo>
                  <a:cubicBezTo>
                    <a:pt x="18291" y="17007"/>
                    <a:pt x="18295" y="16976"/>
                    <a:pt x="18253" y="16983"/>
                  </a:cubicBezTo>
                  <a:close/>
                  <a:moveTo>
                    <a:pt x="20559" y="16983"/>
                  </a:moveTo>
                  <a:cubicBezTo>
                    <a:pt x="20545" y="16985"/>
                    <a:pt x="20527" y="16991"/>
                    <a:pt x="20502" y="17001"/>
                  </a:cubicBezTo>
                  <a:cubicBezTo>
                    <a:pt x="20367" y="17055"/>
                    <a:pt x="20333" y="17341"/>
                    <a:pt x="20448" y="17457"/>
                  </a:cubicBezTo>
                  <a:cubicBezTo>
                    <a:pt x="20488" y="17497"/>
                    <a:pt x="20542" y="17530"/>
                    <a:pt x="20569" y="17530"/>
                  </a:cubicBezTo>
                  <a:cubicBezTo>
                    <a:pt x="20642" y="17533"/>
                    <a:pt x="20629" y="17356"/>
                    <a:pt x="20550" y="17282"/>
                  </a:cubicBezTo>
                  <a:cubicBezTo>
                    <a:pt x="20502" y="17238"/>
                    <a:pt x="20504" y="17176"/>
                    <a:pt x="20554" y="17085"/>
                  </a:cubicBezTo>
                  <a:cubicBezTo>
                    <a:pt x="20597" y="17007"/>
                    <a:pt x="20601" y="16976"/>
                    <a:pt x="20559" y="16983"/>
                  </a:cubicBezTo>
                  <a:close/>
                  <a:moveTo>
                    <a:pt x="3628" y="16985"/>
                  </a:moveTo>
                  <a:cubicBezTo>
                    <a:pt x="3613" y="16987"/>
                    <a:pt x="3594" y="16993"/>
                    <a:pt x="3568" y="17003"/>
                  </a:cubicBezTo>
                  <a:cubicBezTo>
                    <a:pt x="3438" y="17055"/>
                    <a:pt x="3421" y="17183"/>
                    <a:pt x="3514" y="17408"/>
                  </a:cubicBezTo>
                  <a:cubicBezTo>
                    <a:pt x="3574" y="17554"/>
                    <a:pt x="3690" y="17574"/>
                    <a:pt x="3690" y="17439"/>
                  </a:cubicBezTo>
                  <a:cubicBezTo>
                    <a:pt x="3690" y="17387"/>
                    <a:pt x="3659" y="17317"/>
                    <a:pt x="3621" y="17282"/>
                  </a:cubicBezTo>
                  <a:cubicBezTo>
                    <a:pt x="3573" y="17238"/>
                    <a:pt x="3573" y="17176"/>
                    <a:pt x="3624" y="17085"/>
                  </a:cubicBezTo>
                  <a:cubicBezTo>
                    <a:pt x="3667" y="17006"/>
                    <a:pt x="3671" y="16978"/>
                    <a:pt x="3628" y="16985"/>
                  </a:cubicBezTo>
                  <a:close/>
                  <a:moveTo>
                    <a:pt x="5931" y="16985"/>
                  </a:moveTo>
                  <a:cubicBezTo>
                    <a:pt x="5916" y="16988"/>
                    <a:pt x="5894" y="16995"/>
                    <a:pt x="5867" y="17005"/>
                  </a:cubicBezTo>
                  <a:cubicBezTo>
                    <a:pt x="5793" y="17034"/>
                    <a:pt x="5743" y="17086"/>
                    <a:pt x="5755" y="17121"/>
                  </a:cubicBezTo>
                  <a:cubicBezTo>
                    <a:pt x="5767" y="17156"/>
                    <a:pt x="5796" y="17264"/>
                    <a:pt x="5819" y="17359"/>
                  </a:cubicBezTo>
                  <a:cubicBezTo>
                    <a:pt x="5841" y="17455"/>
                    <a:pt x="5889" y="17532"/>
                    <a:pt x="5927" y="17532"/>
                  </a:cubicBezTo>
                  <a:cubicBezTo>
                    <a:pt x="6015" y="17532"/>
                    <a:pt x="6014" y="17365"/>
                    <a:pt x="5925" y="17282"/>
                  </a:cubicBezTo>
                  <a:cubicBezTo>
                    <a:pt x="5878" y="17238"/>
                    <a:pt x="5879" y="17176"/>
                    <a:pt x="5929" y="17085"/>
                  </a:cubicBezTo>
                  <a:cubicBezTo>
                    <a:pt x="5973" y="17006"/>
                    <a:pt x="5977" y="16977"/>
                    <a:pt x="5931" y="16985"/>
                  </a:cubicBezTo>
                  <a:close/>
                  <a:moveTo>
                    <a:pt x="8237" y="16985"/>
                  </a:moveTo>
                  <a:cubicBezTo>
                    <a:pt x="8221" y="16988"/>
                    <a:pt x="8200" y="16995"/>
                    <a:pt x="8173" y="17005"/>
                  </a:cubicBezTo>
                  <a:cubicBezTo>
                    <a:pt x="8099" y="17034"/>
                    <a:pt x="8049" y="17086"/>
                    <a:pt x="8061" y="17121"/>
                  </a:cubicBezTo>
                  <a:cubicBezTo>
                    <a:pt x="8073" y="17156"/>
                    <a:pt x="8101" y="17264"/>
                    <a:pt x="8123" y="17359"/>
                  </a:cubicBezTo>
                  <a:cubicBezTo>
                    <a:pt x="8146" y="17455"/>
                    <a:pt x="8195" y="17532"/>
                    <a:pt x="8233" y="17532"/>
                  </a:cubicBezTo>
                  <a:cubicBezTo>
                    <a:pt x="8321" y="17532"/>
                    <a:pt x="8320" y="17365"/>
                    <a:pt x="8231" y="17282"/>
                  </a:cubicBezTo>
                  <a:cubicBezTo>
                    <a:pt x="8184" y="17238"/>
                    <a:pt x="8185" y="17176"/>
                    <a:pt x="8235" y="17085"/>
                  </a:cubicBezTo>
                  <a:cubicBezTo>
                    <a:pt x="8279" y="17006"/>
                    <a:pt x="8283" y="16977"/>
                    <a:pt x="8237" y="16985"/>
                  </a:cubicBezTo>
                  <a:close/>
                  <a:moveTo>
                    <a:pt x="9757" y="16985"/>
                  </a:moveTo>
                  <a:cubicBezTo>
                    <a:pt x="9749" y="16984"/>
                    <a:pt x="9737" y="16990"/>
                    <a:pt x="9725" y="16997"/>
                  </a:cubicBezTo>
                  <a:cubicBezTo>
                    <a:pt x="9621" y="17057"/>
                    <a:pt x="9611" y="17358"/>
                    <a:pt x="9710" y="17457"/>
                  </a:cubicBezTo>
                  <a:cubicBezTo>
                    <a:pt x="9750" y="17497"/>
                    <a:pt x="9804" y="17530"/>
                    <a:pt x="9832" y="17530"/>
                  </a:cubicBezTo>
                  <a:cubicBezTo>
                    <a:pt x="9906" y="17533"/>
                    <a:pt x="9892" y="17355"/>
                    <a:pt x="9811" y="17280"/>
                  </a:cubicBezTo>
                  <a:cubicBezTo>
                    <a:pt x="9773" y="17244"/>
                    <a:pt x="9756" y="17154"/>
                    <a:pt x="9775" y="17080"/>
                  </a:cubicBezTo>
                  <a:cubicBezTo>
                    <a:pt x="9790" y="17020"/>
                    <a:pt x="9783" y="16986"/>
                    <a:pt x="9757" y="16985"/>
                  </a:cubicBezTo>
                  <a:close/>
                  <a:moveTo>
                    <a:pt x="10541" y="16985"/>
                  </a:moveTo>
                  <a:cubicBezTo>
                    <a:pt x="10526" y="16988"/>
                    <a:pt x="10506" y="16995"/>
                    <a:pt x="10479" y="17005"/>
                  </a:cubicBezTo>
                  <a:cubicBezTo>
                    <a:pt x="10405" y="17034"/>
                    <a:pt x="10353" y="17086"/>
                    <a:pt x="10365" y="17121"/>
                  </a:cubicBezTo>
                  <a:cubicBezTo>
                    <a:pt x="10378" y="17156"/>
                    <a:pt x="10406" y="17264"/>
                    <a:pt x="10429" y="17359"/>
                  </a:cubicBezTo>
                  <a:cubicBezTo>
                    <a:pt x="10452" y="17455"/>
                    <a:pt x="10501" y="17532"/>
                    <a:pt x="10538" y="17532"/>
                  </a:cubicBezTo>
                  <a:cubicBezTo>
                    <a:pt x="10627" y="17532"/>
                    <a:pt x="10626" y="17365"/>
                    <a:pt x="10537" y="17282"/>
                  </a:cubicBezTo>
                  <a:cubicBezTo>
                    <a:pt x="10489" y="17238"/>
                    <a:pt x="10491" y="17176"/>
                    <a:pt x="10541" y="17085"/>
                  </a:cubicBezTo>
                  <a:cubicBezTo>
                    <a:pt x="10584" y="17006"/>
                    <a:pt x="10587" y="16977"/>
                    <a:pt x="10541" y="16985"/>
                  </a:cubicBezTo>
                  <a:close/>
                  <a:moveTo>
                    <a:pt x="12847" y="16985"/>
                  </a:moveTo>
                  <a:cubicBezTo>
                    <a:pt x="12832" y="16988"/>
                    <a:pt x="12811" y="16995"/>
                    <a:pt x="12785" y="17005"/>
                  </a:cubicBezTo>
                  <a:cubicBezTo>
                    <a:pt x="12711" y="17034"/>
                    <a:pt x="12659" y="17086"/>
                    <a:pt x="12671" y="17121"/>
                  </a:cubicBezTo>
                  <a:cubicBezTo>
                    <a:pt x="12683" y="17156"/>
                    <a:pt x="12712" y="17264"/>
                    <a:pt x="12735" y="17359"/>
                  </a:cubicBezTo>
                  <a:cubicBezTo>
                    <a:pt x="12757" y="17455"/>
                    <a:pt x="12807" y="17532"/>
                    <a:pt x="12844" y="17532"/>
                  </a:cubicBezTo>
                  <a:cubicBezTo>
                    <a:pt x="12933" y="17532"/>
                    <a:pt x="12932" y="17365"/>
                    <a:pt x="12843" y="17282"/>
                  </a:cubicBezTo>
                  <a:cubicBezTo>
                    <a:pt x="12795" y="17238"/>
                    <a:pt x="12797" y="17176"/>
                    <a:pt x="12847" y="17085"/>
                  </a:cubicBezTo>
                  <a:cubicBezTo>
                    <a:pt x="12890" y="17006"/>
                    <a:pt x="12893" y="16977"/>
                    <a:pt x="12847" y="16985"/>
                  </a:cubicBezTo>
                  <a:close/>
                  <a:moveTo>
                    <a:pt x="15153" y="16985"/>
                  </a:moveTo>
                  <a:cubicBezTo>
                    <a:pt x="15138" y="16988"/>
                    <a:pt x="15117" y="16995"/>
                    <a:pt x="15091" y="17005"/>
                  </a:cubicBezTo>
                  <a:cubicBezTo>
                    <a:pt x="15017" y="17034"/>
                    <a:pt x="14965" y="17086"/>
                    <a:pt x="14977" y="17121"/>
                  </a:cubicBezTo>
                  <a:cubicBezTo>
                    <a:pt x="14989" y="17156"/>
                    <a:pt x="15018" y="17264"/>
                    <a:pt x="15041" y="17359"/>
                  </a:cubicBezTo>
                  <a:cubicBezTo>
                    <a:pt x="15063" y="17455"/>
                    <a:pt x="15111" y="17532"/>
                    <a:pt x="15149" y="17532"/>
                  </a:cubicBezTo>
                  <a:cubicBezTo>
                    <a:pt x="15237" y="17532"/>
                    <a:pt x="15238" y="17365"/>
                    <a:pt x="15149" y="17282"/>
                  </a:cubicBezTo>
                  <a:cubicBezTo>
                    <a:pt x="15101" y="17238"/>
                    <a:pt x="15101" y="17176"/>
                    <a:pt x="15151" y="17085"/>
                  </a:cubicBezTo>
                  <a:cubicBezTo>
                    <a:pt x="15195" y="17006"/>
                    <a:pt x="15199" y="16977"/>
                    <a:pt x="15153" y="16985"/>
                  </a:cubicBezTo>
                  <a:close/>
                  <a:moveTo>
                    <a:pt x="17459" y="16985"/>
                  </a:moveTo>
                  <a:cubicBezTo>
                    <a:pt x="17443" y="16988"/>
                    <a:pt x="17422" y="16995"/>
                    <a:pt x="17395" y="17005"/>
                  </a:cubicBezTo>
                  <a:cubicBezTo>
                    <a:pt x="17321" y="17034"/>
                    <a:pt x="17271" y="17086"/>
                    <a:pt x="17283" y="17121"/>
                  </a:cubicBezTo>
                  <a:cubicBezTo>
                    <a:pt x="17295" y="17156"/>
                    <a:pt x="17323" y="17264"/>
                    <a:pt x="17345" y="17359"/>
                  </a:cubicBezTo>
                  <a:cubicBezTo>
                    <a:pt x="17368" y="17455"/>
                    <a:pt x="17417" y="17532"/>
                    <a:pt x="17455" y="17532"/>
                  </a:cubicBezTo>
                  <a:cubicBezTo>
                    <a:pt x="17543" y="17532"/>
                    <a:pt x="17542" y="17365"/>
                    <a:pt x="17453" y="17282"/>
                  </a:cubicBezTo>
                  <a:cubicBezTo>
                    <a:pt x="17406" y="17238"/>
                    <a:pt x="17407" y="17176"/>
                    <a:pt x="17457" y="17085"/>
                  </a:cubicBezTo>
                  <a:cubicBezTo>
                    <a:pt x="17501" y="17006"/>
                    <a:pt x="17505" y="16977"/>
                    <a:pt x="17459" y="16985"/>
                  </a:cubicBezTo>
                  <a:close/>
                  <a:moveTo>
                    <a:pt x="2110" y="16987"/>
                  </a:moveTo>
                  <a:cubicBezTo>
                    <a:pt x="2096" y="16989"/>
                    <a:pt x="2077" y="16994"/>
                    <a:pt x="2053" y="17003"/>
                  </a:cubicBezTo>
                  <a:cubicBezTo>
                    <a:pt x="1913" y="17058"/>
                    <a:pt x="1907" y="17280"/>
                    <a:pt x="2033" y="17754"/>
                  </a:cubicBezTo>
                  <a:cubicBezTo>
                    <a:pt x="2081" y="17937"/>
                    <a:pt x="2136" y="18005"/>
                    <a:pt x="2204" y="17966"/>
                  </a:cubicBezTo>
                  <a:cubicBezTo>
                    <a:pt x="2331" y="17893"/>
                    <a:pt x="2331" y="17898"/>
                    <a:pt x="2176" y="17514"/>
                  </a:cubicBezTo>
                  <a:cubicBezTo>
                    <a:pt x="2086" y="17290"/>
                    <a:pt x="2068" y="17159"/>
                    <a:pt x="2115" y="17074"/>
                  </a:cubicBezTo>
                  <a:cubicBezTo>
                    <a:pt x="2153" y="17006"/>
                    <a:pt x="2153" y="16980"/>
                    <a:pt x="2110" y="16987"/>
                  </a:cubicBezTo>
                  <a:close/>
                  <a:moveTo>
                    <a:pt x="4416" y="16987"/>
                  </a:moveTo>
                  <a:cubicBezTo>
                    <a:pt x="4401" y="16989"/>
                    <a:pt x="4382" y="16994"/>
                    <a:pt x="4358" y="17003"/>
                  </a:cubicBezTo>
                  <a:cubicBezTo>
                    <a:pt x="4218" y="17058"/>
                    <a:pt x="4213" y="17280"/>
                    <a:pt x="4339" y="17754"/>
                  </a:cubicBezTo>
                  <a:cubicBezTo>
                    <a:pt x="4387" y="17937"/>
                    <a:pt x="4442" y="18005"/>
                    <a:pt x="4510" y="17966"/>
                  </a:cubicBezTo>
                  <a:cubicBezTo>
                    <a:pt x="4637" y="17893"/>
                    <a:pt x="4638" y="17898"/>
                    <a:pt x="4483" y="17514"/>
                  </a:cubicBezTo>
                  <a:cubicBezTo>
                    <a:pt x="4393" y="17290"/>
                    <a:pt x="4373" y="17159"/>
                    <a:pt x="4420" y="17074"/>
                  </a:cubicBezTo>
                  <a:cubicBezTo>
                    <a:pt x="4457" y="17006"/>
                    <a:pt x="4458" y="16980"/>
                    <a:pt x="4416" y="16987"/>
                  </a:cubicBezTo>
                  <a:close/>
                  <a:moveTo>
                    <a:pt x="19744" y="16993"/>
                  </a:moveTo>
                  <a:cubicBezTo>
                    <a:pt x="19730" y="16995"/>
                    <a:pt x="19715" y="17000"/>
                    <a:pt x="19697" y="17007"/>
                  </a:cubicBezTo>
                  <a:cubicBezTo>
                    <a:pt x="19542" y="17068"/>
                    <a:pt x="19538" y="17106"/>
                    <a:pt x="19647" y="17461"/>
                  </a:cubicBezTo>
                  <a:cubicBezTo>
                    <a:pt x="19692" y="17608"/>
                    <a:pt x="19783" y="17730"/>
                    <a:pt x="19847" y="17730"/>
                  </a:cubicBezTo>
                  <a:cubicBezTo>
                    <a:pt x="19956" y="17731"/>
                    <a:pt x="19957" y="17711"/>
                    <a:pt x="19860" y="17431"/>
                  </a:cubicBezTo>
                  <a:cubicBezTo>
                    <a:pt x="19804" y="17265"/>
                    <a:pt x="19773" y="17090"/>
                    <a:pt x="19793" y="17042"/>
                  </a:cubicBezTo>
                  <a:cubicBezTo>
                    <a:pt x="19808" y="17006"/>
                    <a:pt x="19786" y="16988"/>
                    <a:pt x="19744" y="16993"/>
                  </a:cubicBezTo>
                  <a:close/>
                  <a:moveTo>
                    <a:pt x="2826" y="16995"/>
                  </a:moveTo>
                  <a:cubicBezTo>
                    <a:pt x="2810" y="16993"/>
                    <a:pt x="2789" y="16999"/>
                    <a:pt x="2763" y="17009"/>
                  </a:cubicBezTo>
                  <a:cubicBezTo>
                    <a:pt x="2631" y="17061"/>
                    <a:pt x="2602" y="17151"/>
                    <a:pt x="2680" y="17270"/>
                  </a:cubicBezTo>
                  <a:cubicBezTo>
                    <a:pt x="2705" y="17308"/>
                    <a:pt x="2736" y="17433"/>
                    <a:pt x="2748" y="17549"/>
                  </a:cubicBezTo>
                  <a:cubicBezTo>
                    <a:pt x="2760" y="17664"/>
                    <a:pt x="2827" y="17959"/>
                    <a:pt x="2899" y="18204"/>
                  </a:cubicBezTo>
                  <a:cubicBezTo>
                    <a:pt x="2971" y="18449"/>
                    <a:pt x="3030" y="18684"/>
                    <a:pt x="3030" y="18727"/>
                  </a:cubicBezTo>
                  <a:cubicBezTo>
                    <a:pt x="3030" y="18771"/>
                    <a:pt x="3089" y="19012"/>
                    <a:pt x="3160" y="19263"/>
                  </a:cubicBezTo>
                  <a:cubicBezTo>
                    <a:pt x="3231" y="19514"/>
                    <a:pt x="3293" y="19740"/>
                    <a:pt x="3295" y="19766"/>
                  </a:cubicBezTo>
                  <a:cubicBezTo>
                    <a:pt x="3298" y="19792"/>
                    <a:pt x="3342" y="19995"/>
                    <a:pt x="3394" y="20218"/>
                  </a:cubicBezTo>
                  <a:cubicBezTo>
                    <a:pt x="3446" y="20440"/>
                    <a:pt x="3485" y="20653"/>
                    <a:pt x="3482" y="20690"/>
                  </a:cubicBezTo>
                  <a:cubicBezTo>
                    <a:pt x="3478" y="20727"/>
                    <a:pt x="3480" y="20795"/>
                    <a:pt x="3484" y="20841"/>
                  </a:cubicBezTo>
                  <a:cubicBezTo>
                    <a:pt x="3489" y="20886"/>
                    <a:pt x="3528" y="20903"/>
                    <a:pt x="3574" y="20879"/>
                  </a:cubicBezTo>
                  <a:cubicBezTo>
                    <a:pt x="3619" y="20855"/>
                    <a:pt x="3647" y="20753"/>
                    <a:pt x="3636" y="20649"/>
                  </a:cubicBezTo>
                  <a:cubicBezTo>
                    <a:pt x="3624" y="20546"/>
                    <a:pt x="3616" y="20383"/>
                    <a:pt x="3616" y="20289"/>
                  </a:cubicBezTo>
                  <a:cubicBezTo>
                    <a:pt x="3616" y="20194"/>
                    <a:pt x="3587" y="20092"/>
                    <a:pt x="3553" y="20061"/>
                  </a:cubicBezTo>
                  <a:cubicBezTo>
                    <a:pt x="3519" y="20029"/>
                    <a:pt x="3491" y="19910"/>
                    <a:pt x="3491" y="19796"/>
                  </a:cubicBezTo>
                  <a:cubicBezTo>
                    <a:pt x="3491" y="19683"/>
                    <a:pt x="3448" y="19539"/>
                    <a:pt x="3395" y="19479"/>
                  </a:cubicBezTo>
                  <a:cubicBezTo>
                    <a:pt x="3342" y="19418"/>
                    <a:pt x="3287" y="19257"/>
                    <a:pt x="3271" y="19120"/>
                  </a:cubicBezTo>
                  <a:cubicBezTo>
                    <a:pt x="3226" y="18732"/>
                    <a:pt x="3018" y="17794"/>
                    <a:pt x="2945" y="17653"/>
                  </a:cubicBezTo>
                  <a:cubicBezTo>
                    <a:pt x="2909" y="17582"/>
                    <a:pt x="2881" y="17397"/>
                    <a:pt x="2884" y="17241"/>
                  </a:cubicBezTo>
                  <a:cubicBezTo>
                    <a:pt x="2888" y="17067"/>
                    <a:pt x="2876" y="17000"/>
                    <a:pt x="2826" y="16995"/>
                  </a:cubicBezTo>
                  <a:close/>
                  <a:moveTo>
                    <a:pt x="12048" y="17001"/>
                  </a:moveTo>
                  <a:cubicBezTo>
                    <a:pt x="12030" y="16996"/>
                    <a:pt x="12009" y="16999"/>
                    <a:pt x="11983" y="17009"/>
                  </a:cubicBezTo>
                  <a:cubicBezTo>
                    <a:pt x="11835" y="17068"/>
                    <a:pt x="11833" y="17083"/>
                    <a:pt x="11936" y="17366"/>
                  </a:cubicBezTo>
                  <a:cubicBezTo>
                    <a:pt x="11980" y="17485"/>
                    <a:pt x="12026" y="17671"/>
                    <a:pt x="12037" y="17779"/>
                  </a:cubicBezTo>
                  <a:cubicBezTo>
                    <a:pt x="12049" y="17887"/>
                    <a:pt x="12087" y="18019"/>
                    <a:pt x="12123" y="18072"/>
                  </a:cubicBezTo>
                  <a:cubicBezTo>
                    <a:pt x="12158" y="18125"/>
                    <a:pt x="12187" y="18248"/>
                    <a:pt x="12187" y="18347"/>
                  </a:cubicBezTo>
                  <a:cubicBezTo>
                    <a:pt x="12187" y="18446"/>
                    <a:pt x="12215" y="18606"/>
                    <a:pt x="12248" y="18701"/>
                  </a:cubicBezTo>
                  <a:cubicBezTo>
                    <a:pt x="12357" y="19008"/>
                    <a:pt x="12405" y="19265"/>
                    <a:pt x="12389" y="19454"/>
                  </a:cubicBezTo>
                  <a:cubicBezTo>
                    <a:pt x="12379" y="19571"/>
                    <a:pt x="12407" y="19623"/>
                    <a:pt x="12462" y="19595"/>
                  </a:cubicBezTo>
                  <a:cubicBezTo>
                    <a:pt x="12550" y="19549"/>
                    <a:pt x="12550" y="18888"/>
                    <a:pt x="12462" y="18675"/>
                  </a:cubicBezTo>
                  <a:cubicBezTo>
                    <a:pt x="12439" y="18620"/>
                    <a:pt x="12415" y="18515"/>
                    <a:pt x="12408" y="18444"/>
                  </a:cubicBezTo>
                  <a:cubicBezTo>
                    <a:pt x="12401" y="18374"/>
                    <a:pt x="12358" y="18247"/>
                    <a:pt x="12310" y="18162"/>
                  </a:cubicBezTo>
                  <a:cubicBezTo>
                    <a:pt x="12263" y="18076"/>
                    <a:pt x="12222" y="17933"/>
                    <a:pt x="12220" y="17844"/>
                  </a:cubicBezTo>
                  <a:cubicBezTo>
                    <a:pt x="12218" y="17755"/>
                    <a:pt x="12192" y="17519"/>
                    <a:pt x="12163" y="17321"/>
                  </a:cubicBezTo>
                  <a:cubicBezTo>
                    <a:pt x="12131" y="17104"/>
                    <a:pt x="12103" y="17015"/>
                    <a:pt x="12048" y="17001"/>
                  </a:cubicBezTo>
                  <a:close/>
                  <a:moveTo>
                    <a:pt x="7400" y="17003"/>
                  </a:moveTo>
                  <a:cubicBezTo>
                    <a:pt x="7390" y="17004"/>
                    <a:pt x="7380" y="17007"/>
                    <a:pt x="7368" y="17011"/>
                  </a:cubicBezTo>
                  <a:cubicBezTo>
                    <a:pt x="7225" y="17067"/>
                    <a:pt x="7223" y="17084"/>
                    <a:pt x="7326" y="17366"/>
                  </a:cubicBezTo>
                  <a:cubicBezTo>
                    <a:pt x="7369" y="17485"/>
                    <a:pt x="7412" y="17648"/>
                    <a:pt x="7420" y="17728"/>
                  </a:cubicBezTo>
                  <a:cubicBezTo>
                    <a:pt x="7429" y="17807"/>
                    <a:pt x="7464" y="17962"/>
                    <a:pt x="7497" y="18074"/>
                  </a:cubicBezTo>
                  <a:cubicBezTo>
                    <a:pt x="7531" y="18186"/>
                    <a:pt x="7595" y="18456"/>
                    <a:pt x="7641" y="18675"/>
                  </a:cubicBezTo>
                  <a:cubicBezTo>
                    <a:pt x="7686" y="18893"/>
                    <a:pt x="7811" y="19418"/>
                    <a:pt x="7918" y="19841"/>
                  </a:cubicBezTo>
                  <a:cubicBezTo>
                    <a:pt x="8025" y="20264"/>
                    <a:pt x="8139" y="20611"/>
                    <a:pt x="8172" y="20611"/>
                  </a:cubicBezTo>
                  <a:cubicBezTo>
                    <a:pt x="8241" y="20611"/>
                    <a:pt x="8179" y="20008"/>
                    <a:pt x="8095" y="19870"/>
                  </a:cubicBezTo>
                  <a:cubicBezTo>
                    <a:pt x="8063" y="19818"/>
                    <a:pt x="8037" y="19704"/>
                    <a:pt x="8037" y="19617"/>
                  </a:cubicBezTo>
                  <a:cubicBezTo>
                    <a:pt x="8037" y="19530"/>
                    <a:pt x="7978" y="19286"/>
                    <a:pt x="7906" y="19072"/>
                  </a:cubicBezTo>
                  <a:cubicBezTo>
                    <a:pt x="7833" y="18857"/>
                    <a:pt x="7773" y="18562"/>
                    <a:pt x="7773" y="18416"/>
                  </a:cubicBezTo>
                  <a:cubicBezTo>
                    <a:pt x="7773" y="18266"/>
                    <a:pt x="7728" y="18124"/>
                    <a:pt x="7670" y="18090"/>
                  </a:cubicBezTo>
                  <a:cubicBezTo>
                    <a:pt x="7614" y="18058"/>
                    <a:pt x="7585" y="17989"/>
                    <a:pt x="7605" y="17938"/>
                  </a:cubicBezTo>
                  <a:cubicBezTo>
                    <a:pt x="7626" y="17886"/>
                    <a:pt x="7608" y="17646"/>
                    <a:pt x="7565" y="17404"/>
                  </a:cubicBezTo>
                  <a:cubicBezTo>
                    <a:pt x="7510" y="17097"/>
                    <a:pt x="7473" y="16998"/>
                    <a:pt x="7400" y="17003"/>
                  </a:cubicBezTo>
                  <a:close/>
                  <a:moveTo>
                    <a:pt x="15912" y="17003"/>
                  </a:moveTo>
                  <a:cubicBezTo>
                    <a:pt x="15898" y="17002"/>
                    <a:pt x="15880" y="17006"/>
                    <a:pt x="15861" y="17013"/>
                  </a:cubicBezTo>
                  <a:cubicBezTo>
                    <a:pt x="15735" y="17063"/>
                    <a:pt x="15703" y="17285"/>
                    <a:pt x="15807" y="17382"/>
                  </a:cubicBezTo>
                  <a:cubicBezTo>
                    <a:pt x="15842" y="17414"/>
                    <a:pt x="15853" y="17505"/>
                    <a:pt x="15833" y="17585"/>
                  </a:cubicBezTo>
                  <a:cubicBezTo>
                    <a:pt x="15807" y="17686"/>
                    <a:pt x="15841" y="17732"/>
                    <a:pt x="15939" y="17732"/>
                  </a:cubicBezTo>
                  <a:cubicBezTo>
                    <a:pt x="16059" y="17732"/>
                    <a:pt x="16074" y="17694"/>
                    <a:pt x="16033" y="17508"/>
                  </a:cubicBezTo>
                  <a:cubicBezTo>
                    <a:pt x="16006" y="17385"/>
                    <a:pt x="15983" y="17213"/>
                    <a:pt x="15981" y="17125"/>
                  </a:cubicBezTo>
                  <a:cubicBezTo>
                    <a:pt x="15980" y="17048"/>
                    <a:pt x="15957" y="17006"/>
                    <a:pt x="15912" y="17003"/>
                  </a:cubicBezTo>
                  <a:close/>
                  <a:moveTo>
                    <a:pt x="8838" y="17087"/>
                  </a:moveTo>
                  <a:cubicBezTo>
                    <a:pt x="8831" y="17088"/>
                    <a:pt x="8827" y="17093"/>
                    <a:pt x="8827" y="17103"/>
                  </a:cubicBezTo>
                  <a:cubicBezTo>
                    <a:pt x="8827" y="17250"/>
                    <a:pt x="9116" y="18482"/>
                    <a:pt x="9180" y="18607"/>
                  </a:cubicBezTo>
                  <a:cubicBezTo>
                    <a:pt x="9217" y="18680"/>
                    <a:pt x="9253" y="18816"/>
                    <a:pt x="9258" y="18907"/>
                  </a:cubicBezTo>
                  <a:cubicBezTo>
                    <a:pt x="9273" y="19138"/>
                    <a:pt x="9628" y="20638"/>
                    <a:pt x="9695" y="20753"/>
                  </a:cubicBezTo>
                  <a:cubicBezTo>
                    <a:pt x="9726" y="20805"/>
                    <a:pt x="9750" y="20900"/>
                    <a:pt x="9750" y="20965"/>
                  </a:cubicBezTo>
                  <a:cubicBezTo>
                    <a:pt x="9750" y="21029"/>
                    <a:pt x="9794" y="21243"/>
                    <a:pt x="9849" y="21441"/>
                  </a:cubicBezTo>
                  <a:cubicBezTo>
                    <a:pt x="9866" y="21503"/>
                    <a:pt x="9891" y="21549"/>
                    <a:pt x="9913" y="21600"/>
                  </a:cubicBezTo>
                  <a:lnTo>
                    <a:pt x="10110" y="21600"/>
                  </a:lnTo>
                  <a:cubicBezTo>
                    <a:pt x="10085" y="21446"/>
                    <a:pt x="10011" y="21191"/>
                    <a:pt x="9875" y="20782"/>
                  </a:cubicBezTo>
                  <a:cubicBezTo>
                    <a:pt x="9770" y="20466"/>
                    <a:pt x="9684" y="20102"/>
                    <a:pt x="9684" y="19973"/>
                  </a:cubicBezTo>
                  <a:cubicBezTo>
                    <a:pt x="9684" y="19845"/>
                    <a:pt x="9641" y="19688"/>
                    <a:pt x="9590" y="19623"/>
                  </a:cubicBezTo>
                  <a:cubicBezTo>
                    <a:pt x="9538" y="19559"/>
                    <a:pt x="9477" y="19331"/>
                    <a:pt x="9453" y="19116"/>
                  </a:cubicBezTo>
                  <a:cubicBezTo>
                    <a:pt x="9429" y="18901"/>
                    <a:pt x="9383" y="18702"/>
                    <a:pt x="9352" y="18672"/>
                  </a:cubicBezTo>
                  <a:cubicBezTo>
                    <a:pt x="9320" y="18643"/>
                    <a:pt x="9310" y="18558"/>
                    <a:pt x="9329" y="18483"/>
                  </a:cubicBezTo>
                  <a:cubicBezTo>
                    <a:pt x="9348" y="18409"/>
                    <a:pt x="9331" y="18318"/>
                    <a:pt x="9292" y="18282"/>
                  </a:cubicBezTo>
                  <a:cubicBezTo>
                    <a:pt x="9254" y="18246"/>
                    <a:pt x="9223" y="18135"/>
                    <a:pt x="9223" y="18035"/>
                  </a:cubicBezTo>
                  <a:cubicBezTo>
                    <a:pt x="9223" y="17936"/>
                    <a:pt x="9181" y="17803"/>
                    <a:pt x="9130" y="17740"/>
                  </a:cubicBezTo>
                  <a:cubicBezTo>
                    <a:pt x="9079" y="17677"/>
                    <a:pt x="9052" y="17549"/>
                    <a:pt x="9068" y="17455"/>
                  </a:cubicBezTo>
                  <a:cubicBezTo>
                    <a:pt x="9085" y="17356"/>
                    <a:pt x="9041" y="17232"/>
                    <a:pt x="8962" y="17160"/>
                  </a:cubicBezTo>
                  <a:cubicBezTo>
                    <a:pt x="8907" y="17108"/>
                    <a:pt x="8859" y="17081"/>
                    <a:pt x="8838" y="17087"/>
                  </a:cubicBezTo>
                  <a:close/>
                  <a:moveTo>
                    <a:pt x="6822" y="17732"/>
                  </a:moveTo>
                  <a:cubicBezTo>
                    <a:pt x="6650" y="17732"/>
                    <a:pt x="6657" y="17888"/>
                    <a:pt x="6861" y="18683"/>
                  </a:cubicBezTo>
                  <a:cubicBezTo>
                    <a:pt x="6972" y="19115"/>
                    <a:pt x="7061" y="19546"/>
                    <a:pt x="7059" y="19642"/>
                  </a:cubicBezTo>
                  <a:cubicBezTo>
                    <a:pt x="7058" y="19746"/>
                    <a:pt x="7106" y="19817"/>
                    <a:pt x="7178" y="19817"/>
                  </a:cubicBezTo>
                  <a:cubicBezTo>
                    <a:pt x="7271" y="19817"/>
                    <a:pt x="7291" y="19763"/>
                    <a:pt x="7264" y="19593"/>
                  </a:cubicBezTo>
                  <a:cubicBezTo>
                    <a:pt x="7244" y="19470"/>
                    <a:pt x="7201" y="19317"/>
                    <a:pt x="7169" y="19255"/>
                  </a:cubicBezTo>
                  <a:cubicBezTo>
                    <a:pt x="7137" y="19192"/>
                    <a:pt x="7116" y="19104"/>
                    <a:pt x="7123" y="19057"/>
                  </a:cubicBezTo>
                  <a:cubicBezTo>
                    <a:pt x="7130" y="19011"/>
                    <a:pt x="7086" y="18806"/>
                    <a:pt x="7026" y="18603"/>
                  </a:cubicBezTo>
                  <a:cubicBezTo>
                    <a:pt x="6966" y="18400"/>
                    <a:pt x="6918" y="18121"/>
                    <a:pt x="6918" y="17982"/>
                  </a:cubicBezTo>
                  <a:cubicBezTo>
                    <a:pt x="6918" y="17830"/>
                    <a:pt x="6879" y="17732"/>
                    <a:pt x="6822" y="17732"/>
                  </a:cubicBezTo>
                  <a:close/>
                  <a:moveTo>
                    <a:pt x="8376" y="17732"/>
                  </a:moveTo>
                  <a:cubicBezTo>
                    <a:pt x="8309" y="17732"/>
                    <a:pt x="8290" y="18321"/>
                    <a:pt x="8353" y="18469"/>
                  </a:cubicBezTo>
                  <a:cubicBezTo>
                    <a:pt x="8377" y="18527"/>
                    <a:pt x="8398" y="18596"/>
                    <a:pt x="8399" y="18624"/>
                  </a:cubicBezTo>
                  <a:cubicBezTo>
                    <a:pt x="8400" y="18651"/>
                    <a:pt x="8442" y="18819"/>
                    <a:pt x="8491" y="18996"/>
                  </a:cubicBezTo>
                  <a:cubicBezTo>
                    <a:pt x="8540" y="19174"/>
                    <a:pt x="8604" y="19320"/>
                    <a:pt x="8635" y="19320"/>
                  </a:cubicBezTo>
                  <a:cubicBezTo>
                    <a:pt x="8703" y="19320"/>
                    <a:pt x="8637" y="18723"/>
                    <a:pt x="8552" y="18558"/>
                  </a:cubicBezTo>
                  <a:cubicBezTo>
                    <a:pt x="8519" y="18495"/>
                    <a:pt x="8481" y="18316"/>
                    <a:pt x="8469" y="18162"/>
                  </a:cubicBezTo>
                  <a:cubicBezTo>
                    <a:pt x="8457" y="18007"/>
                    <a:pt x="8444" y="17846"/>
                    <a:pt x="8439" y="17805"/>
                  </a:cubicBezTo>
                  <a:cubicBezTo>
                    <a:pt x="8435" y="17764"/>
                    <a:pt x="8407" y="17732"/>
                    <a:pt x="8376" y="17732"/>
                  </a:cubicBezTo>
                  <a:close/>
                  <a:moveTo>
                    <a:pt x="13746" y="17732"/>
                  </a:moveTo>
                  <a:cubicBezTo>
                    <a:pt x="13587" y="17732"/>
                    <a:pt x="13576" y="17846"/>
                    <a:pt x="13692" y="18312"/>
                  </a:cubicBezTo>
                  <a:cubicBezTo>
                    <a:pt x="13754" y="18566"/>
                    <a:pt x="13808" y="18828"/>
                    <a:pt x="13811" y="18896"/>
                  </a:cubicBezTo>
                  <a:cubicBezTo>
                    <a:pt x="13813" y="18965"/>
                    <a:pt x="13819" y="19066"/>
                    <a:pt x="13824" y="19120"/>
                  </a:cubicBezTo>
                  <a:cubicBezTo>
                    <a:pt x="13830" y="19175"/>
                    <a:pt x="13894" y="19220"/>
                    <a:pt x="13967" y="19220"/>
                  </a:cubicBezTo>
                  <a:cubicBezTo>
                    <a:pt x="14091" y="19220"/>
                    <a:pt x="14094" y="19201"/>
                    <a:pt x="14009" y="18947"/>
                  </a:cubicBezTo>
                  <a:cubicBezTo>
                    <a:pt x="13959" y="18797"/>
                    <a:pt x="13929" y="18622"/>
                    <a:pt x="13945" y="18558"/>
                  </a:cubicBezTo>
                  <a:cubicBezTo>
                    <a:pt x="13960" y="18495"/>
                    <a:pt x="13941" y="18415"/>
                    <a:pt x="13903" y="18379"/>
                  </a:cubicBezTo>
                  <a:cubicBezTo>
                    <a:pt x="13864" y="18344"/>
                    <a:pt x="13834" y="18184"/>
                    <a:pt x="13834" y="18023"/>
                  </a:cubicBezTo>
                  <a:cubicBezTo>
                    <a:pt x="13834" y="17846"/>
                    <a:pt x="13799" y="17732"/>
                    <a:pt x="13746" y="17732"/>
                  </a:cubicBezTo>
                  <a:close/>
                  <a:moveTo>
                    <a:pt x="18372" y="17732"/>
                  </a:moveTo>
                  <a:cubicBezTo>
                    <a:pt x="18332" y="17732"/>
                    <a:pt x="18315" y="17796"/>
                    <a:pt x="18336" y="17876"/>
                  </a:cubicBezTo>
                  <a:cubicBezTo>
                    <a:pt x="18356" y="17957"/>
                    <a:pt x="18347" y="18047"/>
                    <a:pt x="18316" y="18076"/>
                  </a:cubicBezTo>
                  <a:cubicBezTo>
                    <a:pt x="18242" y="18145"/>
                    <a:pt x="18263" y="18305"/>
                    <a:pt x="18391" y="18675"/>
                  </a:cubicBezTo>
                  <a:cubicBezTo>
                    <a:pt x="18499" y="18983"/>
                    <a:pt x="18592" y="19495"/>
                    <a:pt x="18632" y="19990"/>
                  </a:cubicBezTo>
                  <a:cubicBezTo>
                    <a:pt x="18637" y="20058"/>
                    <a:pt x="18700" y="20114"/>
                    <a:pt x="18771" y="20114"/>
                  </a:cubicBezTo>
                  <a:cubicBezTo>
                    <a:pt x="18893" y="20114"/>
                    <a:pt x="18896" y="20093"/>
                    <a:pt x="18808" y="19717"/>
                  </a:cubicBezTo>
                  <a:cubicBezTo>
                    <a:pt x="18756" y="19498"/>
                    <a:pt x="18733" y="19320"/>
                    <a:pt x="18755" y="19320"/>
                  </a:cubicBezTo>
                  <a:cubicBezTo>
                    <a:pt x="18777" y="19320"/>
                    <a:pt x="18745" y="19235"/>
                    <a:pt x="18683" y="19133"/>
                  </a:cubicBezTo>
                  <a:cubicBezTo>
                    <a:pt x="18622" y="19030"/>
                    <a:pt x="18577" y="18908"/>
                    <a:pt x="18585" y="18860"/>
                  </a:cubicBezTo>
                  <a:cubicBezTo>
                    <a:pt x="18592" y="18812"/>
                    <a:pt x="18563" y="18647"/>
                    <a:pt x="18521" y="18493"/>
                  </a:cubicBezTo>
                  <a:cubicBezTo>
                    <a:pt x="18479" y="18340"/>
                    <a:pt x="18445" y="18105"/>
                    <a:pt x="18445" y="17972"/>
                  </a:cubicBezTo>
                  <a:cubicBezTo>
                    <a:pt x="18445" y="17839"/>
                    <a:pt x="18412" y="17732"/>
                    <a:pt x="18372" y="17732"/>
                  </a:cubicBezTo>
                  <a:close/>
                  <a:moveTo>
                    <a:pt x="16790" y="17738"/>
                  </a:moveTo>
                  <a:cubicBezTo>
                    <a:pt x="16724" y="17748"/>
                    <a:pt x="16676" y="17916"/>
                    <a:pt x="16710" y="18109"/>
                  </a:cubicBezTo>
                  <a:cubicBezTo>
                    <a:pt x="16759" y="18392"/>
                    <a:pt x="16973" y="18360"/>
                    <a:pt x="16941" y="18074"/>
                  </a:cubicBezTo>
                  <a:cubicBezTo>
                    <a:pt x="16929" y="17967"/>
                    <a:pt x="16892" y="17837"/>
                    <a:pt x="16859" y="17785"/>
                  </a:cubicBezTo>
                  <a:cubicBezTo>
                    <a:pt x="16835" y="17748"/>
                    <a:pt x="16811" y="17735"/>
                    <a:pt x="16790" y="17738"/>
                  </a:cubicBezTo>
                  <a:close/>
                  <a:moveTo>
                    <a:pt x="15274" y="17740"/>
                  </a:moveTo>
                  <a:cubicBezTo>
                    <a:pt x="15256" y="17744"/>
                    <a:pt x="15237" y="17763"/>
                    <a:pt x="15215" y="17795"/>
                  </a:cubicBezTo>
                  <a:cubicBezTo>
                    <a:pt x="15171" y="17862"/>
                    <a:pt x="15184" y="18064"/>
                    <a:pt x="15258" y="18408"/>
                  </a:cubicBezTo>
                  <a:cubicBezTo>
                    <a:pt x="15319" y="18691"/>
                    <a:pt x="15408" y="18923"/>
                    <a:pt x="15457" y="18923"/>
                  </a:cubicBezTo>
                  <a:cubicBezTo>
                    <a:pt x="15549" y="18923"/>
                    <a:pt x="15548" y="18668"/>
                    <a:pt x="15456" y="18444"/>
                  </a:cubicBezTo>
                  <a:cubicBezTo>
                    <a:pt x="15426" y="18373"/>
                    <a:pt x="15395" y="18205"/>
                    <a:pt x="15385" y="18070"/>
                  </a:cubicBezTo>
                  <a:cubicBezTo>
                    <a:pt x="15369" y="17841"/>
                    <a:pt x="15329" y="17728"/>
                    <a:pt x="15274" y="17740"/>
                  </a:cubicBezTo>
                  <a:close/>
                  <a:moveTo>
                    <a:pt x="20692" y="17740"/>
                  </a:moveTo>
                  <a:cubicBezTo>
                    <a:pt x="20665" y="17733"/>
                    <a:pt x="20629" y="17757"/>
                    <a:pt x="20578" y="17807"/>
                  </a:cubicBezTo>
                  <a:cubicBezTo>
                    <a:pt x="20527" y="17858"/>
                    <a:pt x="20604" y="18278"/>
                    <a:pt x="20827" y="19169"/>
                  </a:cubicBezTo>
                  <a:cubicBezTo>
                    <a:pt x="21004" y="19879"/>
                    <a:pt x="21162" y="20516"/>
                    <a:pt x="21178" y="20584"/>
                  </a:cubicBezTo>
                  <a:cubicBezTo>
                    <a:pt x="21195" y="20652"/>
                    <a:pt x="21239" y="20708"/>
                    <a:pt x="21277" y="20708"/>
                  </a:cubicBezTo>
                  <a:cubicBezTo>
                    <a:pt x="21348" y="20708"/>
                    <a:pt x="21302" y="20252"/>
                    <a:pt x="21212" y="20065"/>
                  </a:cubicBezTo>
                  <a:cubicBezTo>
                    <a:pt x="21186" y="20010"/>
                    <a:pt x="21097" y="19651"/>
                    <a:pt x="21015" y="19269"/>
                  </a:cubicBezTo>
                  <a:cubicBezTo>
                    <a:pt x="20933" y="18887"/>
                    <a:pt x="20840" y="18531"/>
                    <a:pt x="20808" y="18479"/>
                  </a:cubicBezTo>
                  <a:cubicBezTo>
                    <a:pt x="20776" y="18427"/>
                    <a:pt x="20750" y="18238"/>
                    <a:pt x="20750" y="18058"/>
                  </a:cubicBezTo>
                  <a:cubicBezTo>
                    <a:pt x="20750" y="17851"/>
                    <a:pt x="20736" y="17753"/>
                    <a:pt x="20692" y="17740"/>
                  </a:cubicBezTo>
                  <a:close/>
                  <a:moveTo>
                    <a:pt x="3782" y="17742"/>
                  </a:moveTo>
                  <a:cubicBezTo>
                    <a:pt x="3759" y="17737"/>
                    <a:pt x="3722" y="17756"/>
                    <a:pt x="3666" y="17789"/>
                  </a:cubicBezTo>
                  <a:cubicBezTo>
                    <a:pt x="3563" y="17848"/>
                    <a:pt x="3562" y="17845"/>
                    <a:pt x="3759" y="18575"/>
                  </a:cubicBezTo>
                  <a:cubicBezTo>
                    <a:pt x="3788" y="18684"/>
                    <a:pt x="3832" y="18873"/>
                    <a:pt x="3855" y="18996"/>
                  </a:cubicBezTo>
                  <a:cubicBezTo>
                    <a:pt x="3878" y="19119"/>
                    <a:pt x="3938" y="19220"/>
                    <a:pt x="3990" y="19220"/>
                  </a:cubicBezTo>
                  <a:cubicBezTo>
                    <a:pt x="4096" y="19220"/>
                    <a:pt x="4118" y="18967"/>
                    <a:pt x="4021" y="18876"/>
                  </a:cubicBezTo>
                  <a:cubicBezTo>
                    <a:pt x="3986" y="18844"/>
                    <a:pt x="3973" y="18758"/>
                    <a:pt x="3991" y="18687"/>
                  </a:cubicBezTo>
                  <a:cubicBezTo>
                    <a:pt x="4009" y="18615"/>
                    <a:pt x="3978" y="18500"/>
                    <a:pt x="3922" y="18430"/>
                  </a:cubicBezTo>
                  <a:cubicBezTo>
                    <a:pt x="3866" y="18360"/>
                    <a:pt x="3821" y="18174"/>
                    <a:pt x="3821" y="18017"/>
                  </a:cubicBezTo>
                  <a:cubicBezTo>
                    <a:pt x="3821" y="17824"/>
                    <a:pt x="3820" y="17750"/>
                    <a:pt x="3782" y="17742"/>
                  </a:cubicBezTo>
                  <a:close/>
                  <a:moveTo>
                    <a:pt x="9880" y="17754"/>
                  </a:moveTo>
                  <a:cubicBezTo>
                    <a:pt x="9858" y="17749"/>
                    <a:pt x="9835" y="17761"/>
                    <a:pt x="9814" y="17793"/>
                  </a:cubicBezTo>
                  <a:cubicBezTo>
                    <a:pt x="9761" y="17873"/>
                    <a:pt x="9808" y="18154"/>
                    <a:pt x="9984" y="18833"/>
                  </a:cubicBezTo>
                  <a:cubicBezTo>
                    <a:pt x="10118" y="19346"/>
                    <a:pt x="10233" y="19811"/>
                    <a:pt x="10241" y="19865"/>
                  </a:cubicBezTo>
                  <a:cubicBezTo>
                    <a:pt x="10250" y="19920"/>
                    <a:pt x="10273" y="20032"/>
                    <a:pt x="10294" y="20114"/>
                  </a:cubicBezTo>
                  <a:cubicBezTo>
                    <a:pt x="10315" y="20196"/>
                    <a:pt x="10381" y="20497"/>
                    <a:pt x="10441" y="20784"/>
                  </a:cubicBezTo>
                  <a:cubicBezTo>
                    <a:pt x="10501" y="21070"/>
                    <a:pt x="10578" y="21305"/>
                    <a:pt x="10611" y="21305"/>
                  </a:cubicBezTo>
                  <a:cubicBezTo>
                    <a:pt x="10688" y="21305"/>
                    <a:pt x="10691" y="20782"/>
                    <a:pt x="10616" y="20655"/>
                  </a:cubicBezTo>
                  <a:cubicBezTo>
                    <a:pt x="10533" y="20517"/>
                    <a:pt x="10014" y="18366"/>
                    <a:pt x="10013" y="18157"/>
                  </a:cubicBezTo>
                  <a:cubicBezTo>
                    <a:pt x="10011" y="17941"/>
                    <a:pt x="9948" y="17771"/>
                    <a:pt x="9880" y="17754"/>
                  </a:cubicBezTo>
                  <a:close/>
                  <a:moveTo>
                    <a:pt x="10690" y="17756"/>
                  </a:moveTo>
                  <a:cubicBezTo>
                    <a:pt x="10680" y="17751"/>
                    <a:pt x="10669" y="17752"/>
                    <a:pt x="10656" y="17758"/>
                  </a:cubicBezTo>
                  <a:cubicBezTo>
                    <a:pt x="10544" y="17818"/>
                    <a:pt x="10577" y="18153"/>
                    <a:pt x="10778" y="18947"/>
                  </a:cubicBezTo>
                  <a:cubicBezTo>
                    <a:pt x="10871" y="19316"/>
                    <a:pt x="10974" y="19593"/>
                    <a:pt x="11007" y="19562"/>
                  </a:cubicBezTo>
                  <a:cubicBezTo>
                    <a:pt x="11073" y="19501"/>
                    <a:pt x="11019" y="19040"/>
                    <a:pt x="10925" y="18860"/>
                  </a:cubicBezTo>
                  <a:cubicBezTo>
                    <a:pt x="10893" y="18798"/>
                    <a:pt x="10884" y="18683"/>
                    <a:pt x="10905" y="18603"/>
                  </a:cubicBezTo>
                  <a:cubicBezTo>
                    <a:pt x="10925" y="18523"/>
                    <a:pt x="10896" y="18401"/>
                    <a:pt x="10840" y="18330"/>
                  </a:cubicBezTo>
                  <a:cubicBezTo>
                    <a:pt x="10784" y="18260"/>
                    <a:pt x="10737" y="18092"/>
                    <a:pt x="10737" y="17958"/>
                  </a:cubicBezTo>
                  <a:cubicBezTo>
                    <a:pt x="10737" y="17843"/>
                    <a:pt x="10720" y="17773"/>
                    <a:pt x="10690" y="17756"/>
                  </a:cubicBezTo>
                  <a:close/>
                  <a:moveTo>
                    <a:pt x="6044" y="17758"/>
                  </a:moveTo>
                  <a:cubicBezTo>
                    <a:pt x="5955" y="17806"/>
                    <a:pt x="5962" y="18389"/>
                    <a:pt x="6054" y="18567"/>
                  </a:cubicBezTo>
                  <a:cubicBezTo>
                    <a:pt x="6084" y="18625"/>
                    <a:pt x="6127" y="18797"/>
                    <a:pt x="6151" y="18947"/>
                  </a:cubicBezTo>
                  <a:cubicBezTo>
                    <a:pt x="6175" y="19097"/>
                    <a:pt x="6239" y="19220"/>
                    <a:pt x="6293" y="19220"/>
                  </a:cubicBezTo>
                  <a:cubicBezTo>
                    <a:pt x="6401" y="19220"/>
                    <a:pt x="6426" y="18968"/>
                    <a:pt x="6327" y="18876"/>
                  </a:cubicBezTo>
                  <a:cubicBezTo>
                    <a:pt x="6292" y="18844"/>
                    <a:pt x="6279" y="18758"/>
                    <a:pt x="6297" y="18687"/>
                  </a:cubicBezTo>
                  <a:cubicBezTo>
                    <a:pt x="6315" y="18615"/>
                    <a:pt x="6284" y="18500"/>
                    <a:pt x="6228" y="18430"/>
                  </a:cubicBezTo>
                  <a:cubicBezTo>
                    <a:pt x="6172" y="18360"/>
                    <a:pt x="6127" y="18171"/>
                    <a:pt x="6127" y="18009"/>
                  </a:cubicBezTo>
                  <a:cubicBezTo>
                    <a:pt x="6127" y="17865"/>
                    <a:pt x="6110" y="17780"/>
                    <a:pt x="6080" y="17758"/>
                  </a:cubicBezTo>
                  <a:cubicBezTo>
                    <a:pt x="6069" y="17751"/>
                    <a:pt x="6058" y="17751"/>
                    <a:pt x="6044" y="17758"/>
                  </a:cubicBezTo>
                  <a:close/>
                  <a:moveTo>
                    <a:pt x="12954" y="17762"/>
                  </a:moveTo>
                  <a:cubicBezTo>
                    <a:pt x="12938" y="17754"/>
                    <a:pt x="12924" y="17773"/>
                    <a:pt x="12905" y="17801"/>
                  </a:cubicBezTo>
                  <a:cubicBezTo>
                    <a:pt x="12860" y="17869"/>
                    <a:pt x="12884" y="18093"/>
                    <a:pt x="12979" y="18487"/>
                  </a:cubicBezTo>
                  <a:cubicBezTo>
                    <a:pt x="13057" y="18809"/>
                    <a:pt x="13228" y="19530"/>
                    <a:pt x="13358" y="20089"/>
                  </a:cubicBezTo>
                  <a:cubicBezTo>
                    <a:pt x="13509" y="20737"/>
                    <a:pt x="13628" y="21105"/>
                    <a:pt x="13688" y="21105"/>
                  </a:cubicBezTo>
                  <a:cubicBezTo>
                    <a:pt x="13751" y="21105"/>
                    <a:pt x="13768" y="21049"/>
                    <a:pt x="13736" y="20932"/>
                  </a:cubicBezTo>
                  <a:cubicBezTo>
                    <a:pt x="13711" y="20837"/>
                    <a:pt x="13682" y="20714"/>
                    <a:pt x="13673" y="20659"/>
                  </a:cubicBezTo>
                  <a:cubicBezTo>
                    <a:pt x="13664" y="20605"/>
                    <a:pt x="13610" y="20403"/>
                    <a:pt x="13555" y="20212"/>
                  </a:cubicBezTo>
                  <a:cubicBezTo>
                    <a:pt x="13500" y="20020"/>
                    <a:pt x="13372" y="19487"/>
                    <a:pt x="13271" y="19023"/>
                  </a:cubicBezTo>
                  <a:cubicBezTo>
                    <a:pt x="13061" y="18053"/>
                    <a:pt x="13002" y="17787"/>
                    <a:pt x="12954" y="17762"/>
                  </a:cubicBezTo>
                  <a:close/>
                  <a:moveTo>
                    <a:pt x="17526" y="17775"/>
                  </a:moveTo>
                  <a:cubicBezTo>
                    <a:pt x="17517" y="17776"/>
                    <a:pt x="17509" y="17783"/>
                    <a:pt x="17503" y="17797"/>
                  </a:cubicBezTo>
                  <a:cubicBezTo>
                    <a:pt x="17481" y="17850"/>
                    <a:pt x="17480" y="17992"/>
                    <a:pt x="17501" y="18111"/>
                  </a:cubicBezTo>
                  <a:cubicBezTo>
                    <a:pt x="17541" y="18342"/>
                    <a:pt x="17721" y="18412"/>
                    <a:pt x="17721" y="18196"/>
                  </a:cubicBezTo>
                  <a:cubicBezTo>
                    <a:pt x="17721" y="18025"/>
                    <a:pt x="17590" y="17763"/>
                    <a:pt x="17526" y="17775"/>
                  </a:cubicBezTo>
                  <a:close/>
                  <a:moveTo>
                    <a:pt x="19060" y="17830"/>
                  </a:moveTo>
                  <a:cubicBezTo>
                    <a:pt x="18987" y="17830"/>
                    <a:pt x="18990" y="17900"/>
                    <a:pt x="19075" y="18202"/>
                  </a:cubicBezTo>
                  <a:cubicBezTo>
                    <a:pt x="19133" y="18407"/>
                    <a:pt x="19194" y="18681"/>
                    <a:pt x="19210" y="18811"/>
                  </a:cubicBezTo>
                  <a:cubicBezTo>
                    <a:pt x="19227" y="18941"/>
                    <a:pt x="19286" y="19178"/>
                    <a:pt x="19340" y="19336"/>
                  </a:cubicBezTo>
                  <a:cubicBezTo>
                    <a:pt x="19394" y="19494"/>
                    <a:pt x="19420" y="19666"/>
                    <a:pt x="19398" y="19719"/>
                  </a:cubicBezTo>
                  <a:cubicBezTo>
                    <a:pt x="19377" y="19772"/>
                    <a:pt x="19408" y="19817"/>
                    <a:pt x="19467" y="19817"/>
                  </a:cubicBezTo>
                  <a:cubicBezTo>
                    <a:pt x="19554" y="19817"/>
                    <a:pt x="19566" y="19754"/>
                    <a:pt x="19529" y="19493"/>
                  </a:cubicBezTo>
                  <a:cubicBezTo>
                    <a:pt x="19504" y="19315"/>
                    <a:pt x="19464" y="19126"/>
                    <a:pt x="19441" y="19072"/>
                  </a:cubicBezTo>
                  <a:cubicBezTo>
                    <a:pt x="19419" y="19017"/>
                    <a:pt x="19397" y="18905"/>
                    <a:pt x="19394" y="18823"/>
                  </a:cubicBezTo>
                  <a:cubicBezTo>
                    <a:pt x="19383" y="18530"/>
                    <a:pt x="19148" y="17830"/>
                    <a:pt x="19060" y="17830"/>
                  </a:cubicBezTo>
                  <a:close/>
                  <a:moveTo>
                    <a:pt x="16034" y="18027"/>
                  </a:moveTo>
                  <a:cubicBezTo>
                    <a:pt x="16009" y="18022"/>
                    <a:pt x="15986" y="18028"/>
                    <a:pt x="15971" y="18052"/>
                  </a:cubicBezTo>
                  <a:cubicBezTo>
                    <a:pt x="15953" y="18078"/>
                    <a:pt x="16001" y="18318"/>
                    <a:pt x="16077" y="18585"/>
                  </a:cubicBezTo>
                  <a:cubicBezTo>
                    <a:pt x="16197" y="19005"/>
                    <a:pt x="16223" y="19047"/>
                    <a:pt x="16281" y="18890"/>
                  </a:cubicBezTo>
                  <a:cubicBezTo>
                    <a:pt x="16331" y="18758"/>
                    <a:pt x="16323" y="18664"/>
                    <a:pt x="16253" y="18542"/>
                  </a:cubicBezTo>
                  <a:cubicBezTo>
                    <a:pt x="16200" y="18451"/>
                    <a:pt x="16170" y="18321"/>
                    <a:pt x="16187" y="18253"/>
                  </a:cubicBezTo>
                  <a:cubicBezTo>
                    <a:pt x="16209" y="18161"/>
                    <a:pt x="16110" y="18042"/>
                    <a:pt x="16034" y="18027"/>
                  </a:cubicBezTo>
                  <a:close/>
                  <a:moveTo>
                    <a:pt x="19893" y="18029"/>
                  </a:moveTo>
                  <a:cubicBezTo>
                    <a:pt x="19773" y="18029"/>
                    <a:pt x="19772" y="18042"/>
                    <a:pt x="19892" y="18501"/>
                  </a:cubicBezTo>
                  <a:cubicBezTo>
                    <a:pt x="19959" y="18761"/>
                    <a:pt x="20031" y="19049"/>
                    <a:pt x="20051" y="19145"/>
                  </a:cubicBezTo>
                  <a:cubicBezTo>
                    <a:pt x="20092" y="19341"/>
                    <a:pt x="20285" y="19387"/>
                    <a:pt x="20263" y="19196"/>
                  </a:cubicBezTo>
                  <a:cubicBezTo>
                    <a:pt x="20255" y="19127"/>
                    <a:pt x="20197" y="18837"/>
                    <a:pt x="20132" y="18550"/>
                  </a:cubicBezTo>
                  <a:cubicBezTo>
                    <a:pt x="20047" y="18171"/>
                    <a:pt x="19982" y="18029"/>
                    <a:pt x="19893" y="18029"/>
                  </a:cubicBezTo>
                  <a:close/>
                  <a:moveTo>
                    <a:pt x="2283" y="18251"/>
                  </a:moveTo>
                  <a:cubicBezTo>
                    <a:pt x="2232" y="18265"/>
                    <a:pt x="2194" y="18372"/>
                    <a:pt x="2219" y="18518"/>
                  </a:cubicBezTo>
                  <a:cubicBezTo>
                    <a:pt x="2239" y="18632"/>
                    <a:pt x="2290" y="18688"/>
                    <a:pt x="2345" y="18656"/>
                  </a:cubicBezTo>
                  <a:cubicBezTo>
                    <a:pt x="2451" y="18595"/>
                    <a:pt x="2459" y="18530"/>
                    <a:pt x="2379" y="18339"/>
                  </a:cubicBezTo>
                  <a:cubicBezTo>
                    <a:pt x="2349" y="18268"/>
                    <a:pt x="2313" y="18243"/>
                    <a:pt x="2283" y="18251"/>
                  </a:cubicBezTo>
                  <a:close/>
                  <a:moveTo>
                    <a:pt x="4587" y="18255"/>
                  </a:moveTo>
                  <a:cubicBezTo>
                    <a:pt x="4534" y="18265"/>
                    <a:pt x="4492" y="18358"/>
                    <a:pt x="4522" y="18479"/>
                  </a:cubicBezTo>
                  <a:cubicBezTo>
                    <a:pt x="4543" y="18559"/>
                    <a:pt x="4602" y="18624"/>
                    <a:pt x="4652" y="18624"/>
                  </a:cubicBezTo>
                  <a:cubicBezTo>
                    <a:pt x="4757" y="18624"/>
                    <a:pt x="4766" y="18535"/>
                    <a:pt x="4683" y="18339"/>
                  </a:cubicBezTo>
                  <a:cubicBezTo>
                    <a:pt x="4656" y="18273"/>
                    <a:pt x="4620" y="18249"/>
                    <a:pt x="4587" y="18255"/>
                  </a:cubicBezTo>
                  <a:close/>
                  <a:moveTo>
                    <a:pt x="17753" y="18526"/>
                  </a:moveTo>
                  <a:cubicBezTo>
                    <a:pt x="17612" y="18526"/>
                    <a:pt x="17623" y="18608"/>
                    <a:pt x="17934" y="19922"/>
                  </a:cubicBezTo>
                  <a:cubicBezTo>
                    <a:pt x="18088" y="20572"/>
                    <a:pt x="18232" y="21105"/>
                    <a:pt x="18253" y="21105"/>
                  </a:cubicBezTo>
                  <a:cubicBezTo>
                    <a:pt x="18366" y="21108"/>
                    <a:pt x="18340" y="20909"/>
                    <a:pt x="18107" y="19955"/>
                  </a:cubicBezTo>
                  <a:cubicBezTo>
                    <a:pt x="17967" y="19380"/>
                    <a:pt x="17852" y="18823"/>
                    <a:pt x="17852" y="18717"/>
                  </a:cubicBezTo>
                  <a:cubicBezTo>
                    <a:pt x="17852" y="18612"/>
                    <a:pt x="17808" y="18526"/>
                    <a:pt x="17753" y="18526"/>
                  </a:cubicBezTo>
                  <a:close/>
                  <a:moveTo>
                    <a:pt x="16961" y="18558"/>
                  </a:moveTo>
                  <a:cubicBezTo>
                    <a:pt x="16952" y="18559"/>
                    <a:pt x="16941" y="18564"/>
                    <a:pt x="16932" y="18573"/>
                  </a:cubicBezTo>
                  <a:cubicBezTo>
                    <a:pt x="16868" y="18632"/>
                    <a:pt x="16941" y="19176"/>
                    <a:pt x="17055" y="19497"/>
                  </a:cubicBezTo>
                  <a:cubicBezTo>
                    <a:pt x="17098" y="19620"/>
                    <a:pt x="17116" y="19763"/>
                    <a:pt x="17094" y="19817"/>
                  </a:cubicBezTo>
                  <a:cubicBezTo>
                    <a:pt x="17072" y="19870"/>
                    <a:pt x="17111" y="19914"/>
                    <a:pt x="17180" y="19914"/>
                  </a:cubicBezTo>
                  <a:cubicBezTo>
                    <a:pt x="17302" y="19914"/>
                    <a:pt x="17303" y="19896"/>
                    <a:pt x="17201" y="19344"/>
                  </a:cubicBezTo>
                  <a:cubicBezTo>
                    <a:pt x="17096" y="18780"/>
                    <a:pt x="17029" y="18556"/>
                    <a:pt x="16961" y="18558"/>
                  </a:cubicBezTo>
                  <a:close/>
                  <a:moveTo>
                    <a:pt x="15527" y="19141"/>
                  </a:moveTo>
                  <a:cubicBezTo>
                    <a:pt x="15516" y="19143"/>
                    <a:pt x="15506" y="19149"/>
                    <a:pt x="15498" y="19161"/>
                  </a:cubicBezTo>
                  <a:cubicBezTo>
                    <a:pt x="15472" y="19199"/>
                    <a:pt x="15505" y="19440"/>
                    <a:pt x="15570" y="19697"/>
                  </a:cubicBezTo>
                  <a:cubicBezTo>
                    <a:pt x="15636" y="19953"/>
                    <a:pt x="15689" y="20242"/>
                    <a:pt x="15688" y="20338"/>
                  </a:cubicBezTo>
                  <a:cubicBezTo>
                    <a:pt x="15687" y="20443"/>
                    <a:pt x="15736" y="20511"/>
                    <a:pt x="15811" y="20511"/>
                  </a:cubicBezTo>
                  <a:cubicBezTo>
                    <a:pt x="15928" y="20511"/>
                    <a:pt x="15928" y="20488"/>
                    <a:pt x="15838" y="20163"/>
                  </a:cubicBezTo>
                  <a:cubicBezTo>
                    <a:pt x="15785" y="19972"/>
                    <a:pt x="15764" y="19817"/>
                    <a:pt x="15789" y="19817"/>
                  </a:cubicBezTo>
                  <a:cubicBezTo>
                    <a:pt x="15815" y="19817"/>
                    <a:pt x="15803" y="19766"/>
                    <a:pt x="15762" y="19705"/>
                  </a:cubicBezTo>
                  <a:cubicBezTo>
                    <a:pt x="15722" y="19643"/>
                    <a:pt x="15702" y="19539"/>
                    <a:pt x="15719" y="19473"/>
                  </a:cubicBezTo>
                  <a:cubicBezTo>
                    <a:pt x="15751" y="19348"/>
                    <a:pt x="15608" y="19127"/>
                    <a:pt x="15527" y="19141"/>
                  </a:cubicBezTo>
                  <a:close/>
                  <a:moveTo>
                    <a:pt x="4144" y="19424"/>
                  </a:moveTo>
                  <a:cubicBezTo>
                    <a:pt x="4126" y="19426"/>
                    <a:pt x="4107" y="19444"/>
                    <a:pt x="4086" y="19477"/>
                  </a:cubicBezTo>
                  <a:cubicBezTo>
                    <a:pt x="4046" y="19536"/>
                    <a:pt x="4100" y="19910"/>
                    <a:pt x="4229" y="20488"/>
                  </a:cubicBezTo>
                  <a:cubicBezTo>
                    <a:pt x="4342" y="20993"/>
                    <a:pt x="4463" y="21405"/>
                    <a:pt x="4498" y="21405"/>
                  </a:cubicBezTo>
                  <a:cubicBezTo>
                    <a:pt x="4579" y="21405"/>
                    <a:pt x="4518" y="20973"/>
                    <a:pt x="4355" y="20370"/>
                  </a:cubicBezTo>
                  <a:cubicBezTo>
                    <a:pt x="4312" y="20211"/>
                    <a:pt x="4267" y="19953"/>
                    <a:pt x="4255" y="19796"/>
                  </a:cubicBezTo>
                  <a:cubicBezTo>
                    <a:pt x="4235" y="19542"/>
                    <a:pt x="4198" y="19416"/>
                    <a:pt x="4144" y="19424"/>
                  </a:cubicBezTo>
                  <a:close/>
                  <a:moveTo>
                    <a:pt x="8765" y="19517"/>
                  </a:moveTo>
                  <a:cubicBezTo>
                    <a:pt x="8731" y="19517"/>
                    <a:pt x="8688" y="19555"/>
                    <a:pt x="8669" y="19601"/>
                  </a:cubicBezTo>
                  <a:cubicBezTo>
                    <a:pt x="8651" y="19646"/>
                    <a:pt x="8679" y="19684"/>
                    <a:pt x="8731" y="19684"/>
                  </a:cubicBezTo>
                  <a:cubicBezTo>
                    <a:pt x="8784" y="19684"/>
                    <a:pt x="8827" y="19646"/>
                    <a:pt x="8827" y="19601"/>
                  </a:cubicBezTo>
                  <a:cubicBezTo>
                    <a:pt x="8827" y="19555"/>
                    <a:pt x="8799" y="19517"/>
                    <a:pt x="8765" y="19517"/>
                  </a:cubicBezTo>
                  <a:close/>
                  <a:moveTo>
                    <a:pt x="5719" y="19640"/>
                  </a:moveTo>
                  <a:cubicBezTo>
                    <a:pt x="5640" y="19660"/>
                    <a:pt x="5588" y="19823"/>
                    <a:pt x="5635" y="19984"/>
                  </a:cubicBezTo>
                  <a:cubicBezTo>
                    <a:pt x="5698" y="20200"/>
                    <a:pt x="5696" y="20193"/>
                    <a:pt x="5761" y="20535"/>
                  </a:cubicBezTo>
                  <a:cubicBezTo>
                    <a:pt x="5789" y="20685"/>
                    <a:pt x="5853" y="20808"/>
                    <a:pt x="5904" y="20808"/>
                  </a:cubicBezTo>
                  <a:cubicBezTo>
                    <a:pt x="6017" y="20808"/>
                    <a:pt x="6017" y="20813"/>
                    <a:pt x="5897" y="20381"/>
                  </a:cubicBezTo>
                  <a:cubicBezTo>
                    <a:pt x="5843" y="20186"/>
                    <a:pt x="5815" y="19961"/>
                    <a:pt x="5835" y="19882"/>
                  </a:cubicBezTo>
                  <a:cubicBezTo>
                    <a:pt x="5855" y="19802"/>
                    <a:pt x="5838" y="19705"/>
                    <a:pt x="5796" y="19666"/>
                  </a:cubicBezTo>
                  <a:cubicBezTo>
                    <a:pt x="5781" y="19653"/>
                    <a:pt x="5768" y="19643"/>
                    <a:pt x="5754" y="19640"/>
                  </a:cubicBezTo>
                  <a:cubicBezTo>
                    <a:pt x="5742" y="19636"/>
                    <a:pt x="5730" y="19637"/>
                    <a:pt x="5719" y="19640"/>
                  </a:cubicBezTo>
                  <a:close/>
                  <a:moveTo>
                    <a:pt x="6392" y="19676"/>
                  </a:moveTo>
                  <a:cubicBezTo>
                    <a:pt x="6341" y="19711"/>
                    <a:pt x="6401" y="20031"/>
                    <a:pt x="6562" y="20576"/>
                  </a:cubicBezTo>
                  <a:cubicBezTo>
                    <a:pt x="6613" y="20748"/>
                    <a:pt x="6654" y="20939"/>
                    <a:pt x="6654" y="20999"/>
                  </a:cubicBezTo>
                  <a:cubicBezTo>
                    <a:pt x="6654" y="21060"/>
                    <a:pt x="6690" y="21198"/>
                    <a:pt x="6735" y="21307"/>
                  </a:cubicBezTo>
                  <a:cubicBezTo>
                    <a:pt x="6815" y="21500"/>
                    <a:pt x="6918" y="21570"/>
                    <a:pt x="6918" y="21433"/>
                  </a:cubicBezTo>
                  <a:cubicBezTo>
                    <a:pt x="6918" y="21217"/>
                    <a:pt x="6493" y="19722"/>
                    <a:pt x="6420" y="19680"/>
                  </a:cubicBezTo>
                  <a:cubicBezTo>
                    <a:pt x="6408" y="19673"/>
                    <a:pt x="6399" y="19671"/>
                    <a:pt x="6392" y="19676"/>
                  </a:cubicBezTo>
                  <a:close/>
                  <a:moveTo>
                    <a:pt x="21377" y="20908"/>
                  </a:moveTo>
                  <a:cubicBezTo>
                    <a:pt x="21256" y="20908"/>
                    <a:pt x="21258" y="21004"/>
                    <a:pt x="21404" y="21600"/>
                  </a:cubicBezTo>
                  <a:lnTo>
                    <a:pt x="21600" y="21600"/>
                  </a:lnTo>
                  <a:cubicBezTo>
                    <a:pt x="21598" y="21588"/>
                    <a:pt x="21579" y="21492"/>
                    <a:pt x="21578" y="21486"/>
                  </a:cubicBezTo>
                  <a:cubicBezTo>
                    <a:pt x="21576" y="21450"/>
                    <a:pt x="21551" y="21386"/>
                    <a:pt x="21524" y="21346"/>
                  </a:cubicBezTo>
                  <a:cubicBezTo>
                    <a:pt x="21497" y="21305"/>
                    <a:pt x="21476" y="21189"/>
                    <a:pt x="21476" y="21089"/>
                  </a:cubicBezTo>
                  <a:cubicBezTo>
                    <a:pt x="21476" y="20989"/>
                    <a:pt x="21431" y="20908"/>
                    <a:pt x="21377" y="20908"/>
                  </a:cubicBezTo>
                  <a:close/>
                </a:path>
              </a:pathLst>
            </a:custGeom>
            <a:noFill/>
            <a:ln>
              <a:noFill/>
            </a:ln>
          </p:spPr>
        </p:pic>
        <p:sp>
          <p:nvSpPr>
            <p:cNvPr id="426" name="Google Shape;426;p42"/>
            <p:cNvSpPr txBox="1"/>
            <p:nvPr/>
          </p:nvSpPr>
          <p:spPr>
            <a:xfrm>
              <a:off x="3374696" y="2682052"/>
              <a:ext cx="870300" cy="11853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GPT-4</a:t>
              </a:r>
              <a:endParaRPr sz="500"/>
            </a:p>
          </p:txBody>
        </p:sp>
        <p:pic>
          <p:nvPicPr>
            <p:cNvPr descr="Image" id="427" name="Google Shape;427;p42"/>
            <p:cNvPicPr preferRelativeResize="0"/>
            <p:nvPr/>
          </p:nvPicPr>
          <p:blipFill rotWithShape="1">
            <a:blip r:embed="rId3">
              <a:alphaModFix/>
            </a:blip>
            <a:srcRect b="0" l="99" r="0" t="0"/>
            <a:stretch/>
          </p:blipFill>
          <p:spPr>
            <a:xfrm>
              <a:off x="2755191" y="0"/>
              <a:ext cx="2109402" cy="2111400"/>
            </a:xfrm>
            <a:custGeom>
              <a:rect b="b" l="l" r="r" t="t"/>
              <a:pathLst>
                <a:path extrusionOk="0" h="21600" w="21600">
                  <a:moveTo>
                    <a:pt x="4113" y="0"/>
                  </a:moveTo>
                  <a:lnTo>
                    <a:pt x="2975" y="633"/>
                  </a:lnTo>
                  <a:cubicBezTo>
                    <a:pt x="1634" y="1382"/>
                    <a:pt x="1147" y="1884"/>
                    <a:pt x="475" y="3199"/>
                  </a:cubicBezTo>
                  <a:cubicBezTo>
                    <a:pt x="76" y="3983"/>
                    <a:pt x="14" y="5442"/>
                    <a:pt x="0" y="10788"/>
                  </a:cubicBezTo>
                  <a:cubicBezTo>
                    <a:pt x="14" y="16155"/>
                    <a:pt x="77" y="17573"/>
                    <a:pt x="496" y="18437"/>
                  </a:cubicBezTo>
                  <a:cubicBezTo>
                    <a:pt x="1071" y="19624"/>
                    <a:pt x="1607" y="20178"/>
                    <a:pt x="2983" y="20995"/>
                  </a:cubicBezTo>
                  <a:cubicBezTo>
                    <a:pt x="3896" y="21537"/>
                    <a:pt x="4147" y="21552"/>
                    <a:pt x="12765" y="21576"/>
                  </a:cubicBezTo>
                  <a:lnTo>
                    <a:pt x="21600" y="21600"/>
                  </a:lnTo>
                  <a:lnTo>
                    <a:pt x="21600" y="12891"/>
                  </a:lnTo>
                  <a:cubicBezTo>
                    <a:pt x="21600" y="4749"/>
                    <a:pt x="21568" y="4109"/>
                    <a:pt x="21104" y="3199"/>
                  </a:cubicBezTo>
                  <a:cubicBezTo>
                    <a:pt x="20433" y="1884"/>
                    <a:pt x="19945" y="1382"/>
                    <a:pt x="18605" y="633"/>
                  </a:cubicBezTo>
                  <a:lnTo>
                    <a:pt x="17467" y="0"/>
                  </a:lnTo>
                  <a:lnTo>
                    <a:pt x="12858" y="0"/>
                  </a:lnTo>
                  <a:lnTo>
                    <a:pt x="10790" y="0"/>
                  </a:lnTo>
                  <a:lnTo>
                    <a:pt x="4113" y="0"/>
                  </a:lnTo>
                  <a:close/>
                </a:path>
              </a:pathLst>
            </a:custGeom>
            <a:noFill/>
            <a:ln>
              <a:noFill/>
            </a:ln>
          </p:spPr>
        </p:pic>
      </p:grpSp>
      <p:grpSp>
        <p:nvGrpSpPr>
          <p:cNvPr id="428" name="Google Shape;428;p42"/>
          <p:cNvGrpSpPr/>
          <p:nvPr/>
        </p:nvGrpSpPr>
        <p:grpSpPr>
          <a:xfrm>
            <a:off x="4481715" y="2337473"/>
            <a:ext cx="2378423" cy="1300747"/>
            <a:chOff x="0" y="0"/>
            <a:chExt cx="6342461" cy="3468658"/>
          </a:xfrm>
        </p:grpSpPr>
        <p:sp>
          <p:nvSpPr>
            <p:cNvPr id="429" name="Google Shape;429;p42"/>
            <p:cNvSpPr txBox="1"/>
            <p:nvPr/>
          </p:nvSpPr>
          <p:spPr>
            <a:xfrm>
              <a:off x="2589471" y="0"/>
              <a:ext cx="1767600" cy="1513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Sparks of AGI paper</a:t>
              </a:r>
              <a:endParaRPr sz="500"/>
            </a:p>
          </p:txBody>
        </p:sp>
        <p:pic>
          <p:nvPicPr>
            <p:cNvPr descr="Image" id="430" name="Google Shape;430;p42"/>
            <p:cNvPicPr preferRelativeResize="0"/>
            <p:nvPr/>
          </p:nvPicPr>
          <p:blipFill rotWithShape="1">
            <a:blip r:embed="rId8">
              <a:alphaModFix/>
            </a:blip>
            <a:srcRect b="0" l="0" r="0" t="0"/>
            <a:stretch/>
          </p:blipFill>
          <p:spPr>
            <a:xfrm>
              <a:off x="0" y="1705853"/>
              <a:ext cx="6342461" cy="1762805"/>
            </a:xfrm>
            <a:prstGeom prst="rect">
              <a:avLst/>
            </a:prstGeom>
            <a:noFill/>
            <a:ln>
              <a:noFill/>
            </a:ln>
          </p:spPr>
        </p:pic>
      </p:grpSp>
      <p:grpSp>
        <p:nvGrpSpPr>
          <p:cNvPr id="431" name="Google Shape;431;p42"/>
          <p:cNvGrpSpPr/>
          <p:nvPr/>
        </p:nvGrpSpPr>
        <p:grpSpPr>
          <a:xfrm>
            <a:off x="6322763" y="2337473"/>
            <a:ext cx="1731987" cy="2739148"/>
            <a:chOff x="0" y="0"/>
            <a:chExt cx="4618631" cy="7304394"/>
          </a:xfrm>
        </p:grpSpPr>
        <p:sp>
          <p:nvSpPr>
            <p:cNvPr id="432" name="Google Shape;432;p42"/>
            <p:cNvSpPr txBox="1"/>
            <p:nvPr/>
          </p:nvSpPr>
          <p:spPr>
            <a:xfrm>
              <a:off x="1278283" y="0"/>
              <a:ext cx="3013500" cy="1513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Avances técnicos  y chatbots por doquier</a:t>
              </a:r>
              <a:endParaRPr sz="500"/>
            </a:p>
          </p:txBody>
        </p:sp>
        <p:pic>
          <p:nvPicPr>
            <p:cNvPr descr="Image" id="433" name="Google Shape;433;p42"/>
            <p:cNvPicPr preferRelativeResize="0"/>
            <p:nvPr/>
          </p:nvPicPr>
          <p:blipFill rotWithShape="1">
            <a:blip r:embed="rId9">
              <a:alphaModFix/>
            </a:blip>
            <a:srcRect b="0" l="0" r="0" t="0"/>
            <a:stretch/>
          </p:blipFill>
          <p:spPr>
            <a:xfrm>
              <a:off x="1521755" y="4862896"/>
              <a:ext cx="2526450" cy="2441498"/>
            </a:xfrm>
            <a:prstGeom prst="rect">
              <a:avLst/>
            </a:prstGeom>
            <a:noFill/>
            <a:ln>
              <a:noFill/>
            </a:ln>
          </p:spPr>
        </p:pic>
        <p:pic>
          <p:nvPicPr>
            <p:cNvPr descr="Image" id="434" name="Google Shape;434;p42"/>
            <p:cNvPicPr preferRelativeResize="0"/>
            <p:nvPr/>
          </p:nvPicPr>
          <p:blipFill rotWithShape="1">
            <a:blip r:embed="rId10">
              <a:alphaModFix/>
            </a:blip>
            <a:srcRect b="0" l="0" r="0" t="0"/>
            <a:stretch/>
          </p:blipFill>
          <p:spPr>
            <a:xfrm>
              <a:off x="0" y="2915659"/>
              <a:ext cx="4618631" cy="1781594"/>
            </a:xfrm>
            <a:prstGeom prst="rect">
              <a:avLst/>
            </a:prstGeom>
            <a:noFill/>
            <a:ln>
              <a:noFill/>
            </a:ln>
          </p:spPr>
        </p:pic>
      </p:grpSp>
      <p:grpSp>
        <p:nvGrpSpPr>
          <p:cNvPr id="435" name="Google Shape;435;p42"/>
          <p:cNvGrpSpPr/>
          <p:nvPr/>
        </p:nvGrpSpPr>
        <p:grpSpPr>
          <a:xfrm>
            <a:off x="5717997" y="1289254"/>
            <a:ext cx="1812090" cy="1456855"/>
            <a:chOff x="0" y="0"/>
            <a:chExt cx="4832241" cy="3884948"/>
          </a:xfrm>
        </p:grpSpPr>
        <p:pic>
          <p:nvPicPr>
            <p:cNvPr descr="Image" id="436" name="Google Shape;436;p42"/>
            <p:cNvPicPr preferRelativeResize="0"/>
            <p:nvPr/>
          </p:nvPicPr>
          <p:blipFill rotWithShape="1">
            <a:blip r:embed="rId11">
              <a:alphaModFix/>
            </a:blip>
            <a:srcRect b="0" l="0" r="0" t="0"/>
            <a:stretch/>
          </p:blipFill>
          <p:spPr>
            <a:xfrm>
              <a:off x="0" y="0"/>
              <a:ext cx="4832241" cy="2343455"/>
            </a:xfrm>
            <a:prstGeom prst="rect">
              <a:avLst/>
            </a:prstGeom>
            <a:noFill/>
            <a:ln>
              <a:noFill/>
            </a:ln>
          </p:spPr>
        </p:pic>
        <p:sp>
          <p:nvSpPr>
            <p:cNvPr id="437" name="Google Shape;437;p42"/>
            <p:cNvSpPr txBox="1"/>
            <p:nvPr/>
          </p:nvSpPr>
          <p:spPr>
            <a:xfrm>
              <a:off x="1372815" y="2617448"/>
              <a:ext cx="2086500" cy="12675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800"/>
                <a:buFont typeface="Helvetica Neue"/>
                <a:buNone/>
              </a:pPr>
              <a:r>
                <a:rPr b="0" i="0" lang="en" sz="800" u="none" cap="none" strike="noStrike">
                  <a:solidFill>
                    <a:srgbClr val="5E5E5E"/>
                  </a:solidFill>
                  <a:latin typeface="Helvetica Neue"/>
                  <a:ea typeface="Helvetica Neue"/>
                  <a:cs typeface="Helvetica Neue"/>
                  <a:sym typeface="Helvetica Neue"/>
                </a:rPr>
                <a:t>Carta Future of Life</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endParaRPr sz="500"/>
            </a:p>
          </p:txBody>
        </p:sp>
      </p:grpSp>
      <p:grpSp>
        <p:nvGrpSpPr>
          <p:cNvPr id="438" name="Google Shape;438;p42"/>
          <p:cNvGrpSpPr/>
          <p:nvPr/>
        </p:nvGrpSpPr>
        <p:grpSpPr>
          <a:xfrm>
            <a:off x="7905040" y="857535"/>
            <a:ext cx="997988" cy="2047613"/>
            <a:chOff x="0" y="0"/>
            <a:chExt cx="2661300" cy="5460300"/>
          </a:xfrm>
        </p:grpSpPr>
        <p:sp>
          <p:nvSpPr>
            <p:cNvPr id="439" name="Google Shape;439;p42"/>
            <p:cNvSpPr txBox="1"/>
            <p:nvPr/>
          </p:nvSpPr>
          <p:spPr>
            <a:xfrm>
              <a:off x="0" y="3946500"/>
              <a:ext cx="2661300" cy="1513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Julio 2023</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Llama 2, licencia comercial</a:t>
              </a:r>
              <a:endParaRPr sz="500"/>
            </a:p>
          </p:txBody>
        </p:sp>
        <p:pic>
          <p:nvPicPr>
            <p:cNvPr descr="Image" id="440" name="Google Shape;440;p42"/>
            <p:cNvPicPr preferRelativeResize="0"/>
            <p:nvPr/>
          </p:nvPicPr>
          <p:blipFill rotWithShape="1">
            <a:blip r:embed="rId6">
              <a:alphaModFix/>
            </a:blip>
            <a:srcRect b="2307" l="9236" r="9528" t="2336"/>
            <a:stretch/>
          </p:blipFill>
          <p:spPr>
            <a:xfrm>
              <a:off x="275939" y="1626793"/>
              <a:ext cx="2109538" cy="1386707"/>
            </a:xfrm>
            <a:custGeom>
              <a:rect b="b" l="l" r="r" t="t"/>
              <a:pathLst>
                <a:path extrusionOk="0" h="20798" w="21592">
                  <a:moveTo>
                    <a:pt x="6156" y="0"/>
                  </a:moveTo>
                  <a:cubicBezTo>
                    <a:pt x="3020" y="9"/>
                    <a:pt x="371" y="5422"/>
                    <a:pt x="30" y="12518"/>
                  </a:cubicBezTo>
                  <a:cubicBezTo>
                    <a:pt x="6" y="13008"/>
                    <a:pt x="-3" y="13475"/>
                    <a:pt x="1" y="13923"/>
                  </a:cubicBezTo>
                  <a:cubicBezTo>
                    <a:pt x="33" y="17059"/>
                    <a:pt x="751" y="19158"/>
                    <a:pt x="2138" y="20167"/>
                  </a:cubicBezTo>
                  <a:cubicBezTo>
                    <a:pt x="2717" y="20588"/>
                    <a:pt x="3305" y="20801"/>
                    <a:pt x="3893" y="20798"/>
                  </a:cubicBezTo>
                  <a:cubicBezTo>
                    <a:pt x="4481" y="20795"/>
                    <a:pt x="5070" y="20581"/>
                    <a:pt x="5656" y="20155"/>
                  </a:cubicBezTo>
                  <a:cubicBezTo>
                    <a:pt x="6883" y="19262"/>
                    <a:pt x="7921" y="17245"/>
                    <a:pt x="10222" y="11310"/>
                  </a:cubicBezTo>
                  <a:cubicBezTo>
                    <a:pt x="10903" y="9551"/>
                    <a:pt x="10709" y="9346"/>
                    <a:pt x="12493" y="13697"/>
                  </a:cubicBezTo>
                  <a:cubicBezTo>
                    <a:pt x="13987" y="17342"/>
                    <a:pt x="15153" y="19459"/>
                    <a:pt x="16031" y="20119"/>
                  </a:cubicBezTo>
                  <a:cubicBezTo>
                    <a:pt x="16968" y="20825"/>
                    <a:pt x="18385" y="20965"/>
                    <a:pt x="19325" y="20441"/>
                  </a:cubicBezTo>
                  <a:cubicBezTo>
                    <a:pt x="20247" y="19927"/>
                    <a:pt x="20693" y="19261"/>
                    <a:pt x="21206" y="17619"/>
                  </a:cubicBezTo>
                  <a:cubicBezTo>
                    <a:pt x="21549" y="16523"/>
                    <a:pt x="21597" y="15954"/>
                    <a:pt x="21592" y="13316"/>
                  </a:cubicBezTo>
                  <a:cubicBezTo>
                    <a:pt x="21583" y="8867"/>
                    <a:pt x="20782" y="5313"/>
                    <a:pt x="19175" y="2595"/>
                  </a:cubicBezTo>
                  <a:cubicBezTo>
                    <a:pt x="17772" y="223"/>
                    <a:pt x="15665" y="-635"/>
                    <a:pt x="14020" y="494"/>
                  </a:cubicBezTo>
                  <a:cubicBezTo>
                    <a:pt x="13264" y="1013"/>
                    <a:pt x="11766" y="2972"/>
                    <a:pt x="11404" y="3917"/>
                  </a:cubicBezTo>
                  <a:cubicBezTo>
                    <a:pt x="11267" y="4273"/>
                    <a:pt x="11049" y="4068"/>
                    <a:pt x="9978" y="2583"/>
                  </a:cubicBezTo>
                  <a:cubicBezTo>
                    <a:pt x="8575" y="637"/>
                    <a:pt x="7625" y="-4"/>
                    <a:pt x="6156" y="0"/>
                  </a:cubicBezTo>
                  <a:close/>
                  <a:moveTo>
                    <a:pt x="15421" y="2536"/>
                  </a:moveTo>
                  <a:cubicBezTo>
                    <a:pt x="17441" y="2549"/>
                    <a:pt x="19179" y="6375"/>
                    <a:pt x="19593" y="11720"/>
                  </a:cubicBezTo>
                  <a:cubicBezTo>
                    <a:pt x="19801" y="14398"/>
                    <a:pt x="19598" y="16152"/>
                    <a:pt x="18992" y="16929"/>
                  </a:cubicBezTo>
                  <a:cubicBezTo>
                    <a:pt x="18520" y="17534"/>
                    <a:pt x="17658" y="17671"/>
                    <a:pt x="17136" y="17226"/>
                  </a:cubicBezTo>
                  <a:cubicBezTo>
                    <a:pt x="16712" y="16866"/>
                    <a:pt x="15525" y="14373"/>
                    <a:pt x="13715" y="10048"/>
                  </a:cubicBezTo>
                  <a:lnTo>
                    <a:pt x="12155" y="6321"/>
                  </a:lnTo>
                  <a:lnTo>
                    <a:pt x="12895" y="5000"/>
                  </a:lnTo>
                  <a:cubicBezTo>
                    <a:pt x="13848" y="3293"/>
                    <a:pt x="14629" y="2530"/>
                    <a:pt x="15421" y="2536"/>
                  </a:cubicBezTo>
                  <a:close/>
                  <a:moveTo>
                    <a:pt x="6277" y="3274"/>
                  </a:moveTo>
                  <a:cubicBezTo>
                    <a:pt x="6958" y="3302"/>
                    <a:pt x="7658" y="3848"/>
                    <a:pt x="8382" y="4905"/>
                  </a:cubicBezTo>
                  <a:cubicBezTo>
                    <a:pt x="9946" y="7189"/>
                    <a:pt x="9970" y="6775"/>
                    <a:pt x="8024" y="11202"/>
                  </a:cubicBezTo>
                  <a:cubicBezTo>
                    <a:pt x="7085" y="13338"/>
                    <a:pt x="5962" y="15629"/>
                    <a:pt x="5526" y="16292"/>
                  </a:cubicBezTo>
                  <a:cubicBezTo>
                    <a:pt x="4838" y="17336"/>
                    <a:pt x="4639" y="17494"/>
                    <a:pt x="4035" y="17494"/>
                  </a:cubicBezTo>
                  <a:cubicBezTo>
                    <a:pt x="3268" y="17494"/>
                    <a:pt x="2749" y="16900"/>
                    <a:pt x="2423" y="15643"/>
                  </a:cubicBezTo>
                  <a:cubicBezTo>
                    <a:pt x="1787" y="13193"/>
                    <a:pt x="2853" y="6946"/>
                    <a:pt x="4287" y="4732"/>
                  </a:cubicBezTo>
                  <a:cubicBezTo>
                    <a:pt x="4935" y="3732"/>
                    <a:pt x="5597" y="3245"/>
                    <a:pt x="6277" y="3274"/>
                  </a:cubicBezTo>
                  <a:close/>
                </a:path>
              </a:pathLst>
            </a:custGeom>
            <a:noFill/>
            <a:ln>
              <a:noFill/>
            </a:ln>
          </p:spPr>
        </p:pic>
        <p:pic>
          <p:nvPicPr>
            <p:cNvPr descr="Image" id="441" name="Google Shape;441;p42"/>
            <p:cNvPicPr preferRelativeResize="0"/>
            <p:nvPr/>
          </p:nvPicPr>
          <p:blipFill rotWithShape="1">
            <a:blip r:embed="rId12">
              <a:alphaModFix/>
            </a:blip>
            <a:srcRect b="0" l="0" r="0" t="0"/>
            <a:stretch/>
          </p:blipFill>
          <p:spPr>
            <a:xfrm>
              <a:off x="562356" y="0"/>
              <a:ext cx="1536701" cy="1536700"/>
            </a:xfrm>
            <a:prstGeom prst="rect">
              <a:avLst/>
            </a:prstGeom>
            <a:noFill/>
            <a:ln>
              <a:noFill/>
            </a:ln>
          </p:spPr>
        </p:pic>
      </p:grpSp>
      <p:sp>
        <p:nvSpPr>
          <p:cNvPr id="442" name="Google Shape;442;p4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Los últimos vertiginosos meses</a:t>
            </a:r>
            <a:endParaRPr/>
          </a:p>
        </p:txBody>
      </p:sp>
      <p:sp>
        <p:nvSpPr>
          <p:cNvPr id="443" name="Google Shape;44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3"/>
          <p:cNvSpPr txBox="1"/>
          <p:nvPr/>
        </p:nvSpPr>
        <p:spPr>
          <a:xfrm>
            <a:off x="646635" y="709783"/>
            <a:ext cx="4102500" cy="1983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El término “loros estocásticos” fue acuñado en marzo de 2021.</a:t>
            </a:r>
            <a:endParaRPr sz="500"/>
          </a:p>
        </p:txBody>
      </p:sp>
      <p:pic>
        <p:nvPicPr>
          <p:cNvPr descr="Image" id="449" name="Google Shape;449;p43"/>
          <p:cNvPicPr preferRelativeResize="0"/>
          <p:nvPr/>
        </p:nvPicPr>
        <p:blipFill rotWithShape="1">
          <a:blip r:embed="rId3">
            <a:alphaModFix/>
          </a:blip>
          <a:srcRect b="0" l="0" r="0" t="0"/>
          <a:stretch/>
        </p:blipFill>
        <p:spPr>
          <a:xfrm>
            <a:off x="443641" y="928637"/>
            <a:ext cx="4617238" cy="2127137"/>
          </a:xfrm>
          <a:prstGeom prst="rect">
            <a:avLst/>
          </a:prstGeom>
          <a:noFill/>
          <a:ln>
            <a:noFill/>
          </a:ln>
        </p:spPr>
      </p:pic>
      <p:grpSp>
        <p:nvGrpSpPr>
          <p:cNvPr id="450" name="Google Shape;450;p43"/>
          <p:cNvGrpSpPr/>
          <p:nvPr/>
        </p:nvGrpSpPr>
        <p:grpSpPr>
          <a:xfrm>
            <a:off x="5292516" y="1311569"/>
            <a:ext cx="3651300" cy="2416226"/>
            <a:chOff x="0" y="0"/>
            <a:chExt cx="9736800" cy="6443269"/>
          </a:xfrm>
        </p:grpSpPr>
        <p:sp>
          <p:nvSpPr>
            <p:cNvPr id="451" name="Google Shape;451;p43"/>
            <p:cNvSpPr txBox="1"/>
            <p:nvPr/>
          </p:nvSpPr>
          <p:spPr>
            <a:xfrm>
              <a:off x="0" y="2405269"/>
              <a:ext cx="9736800" cy="4038000"/>
            </a:xfrm>
            <a:prstGeom prst="rect">
              <a:avLst/>
            </a:prstGeom>
            <a:noFill/>
            <a:ln>
              <a:noFill/>
            </a:ln>
          </p:spPr>
          <p:txBody>
            <a:bodyPr anchorCtr="0" anchor="ctr" bIns="14300" lIns="14300" spcFirstLastPara="1" rIns="14300" wrap="square" tIns="14300">
              <a:spAutoFit/>
            </a:bodyPr>
            <a:lstStyle/>
            <a:p>
              <a:pPr indent="-146050" lvl="0" marL="139700" marR="0" rtl="0" algn="l">
                <a:lnSpc>
                  <a:spcPct val="90000"/>
                </a:lnSpc>
                <a:spcBef>
                  <a:spcPts val="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Costos ambientales.</a:t>
              </a:r>
              <a:endParaRPr sz="500"/>
            </a:p>
            <a:p>
              <a:pPr indent="-146050" lvl="0" marL="139700" marR="0" rtl="0" algn="l">
                <a:lnSpc>
                  <a:spcPct val="90000"/>
                </a:lnSpc>
                <a:spcBef>
                  <a:spcPts val="17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Refuerzo de sesgos y visiones hegemónicas.</a:t>
              </a:r>
              <a:endParaRPr sz="500"/>
            </a:p>
            <a:p>
              <a:pPr indent="-146050" lvl="0" marL="139700" marR="0" rtl="0" algn="l">
                <a:lnSpc>
                  <a:spcPct val="90000"/>
                </a:lnSpc>
                <a:spcBef>
                  <a:spcPts val="17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Resultados engañosos por la forma de evaluación</a:t>
              </a:r>
              <a:endParaRPr sz="500"/>
            </a:p>
            <a:p>
              <a:pPr indent="-146050" lvl="0" marL="139700" marR="0" rtl="0" algn="l">
                <a:lnSpc>
                  <a:spcPct val="90000"/>
                </a:lnSpc>
                <a:spcBef>
                  <a:spcPts val="17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Esfuerzos de investigación mal dirigidos</a:t>
              </a:r>
              <a:endParaRPr sz="500"/>
            </a:p>
          </p:txBody>
        </p:sp>
        <p:sp>
          <p:nvSpPr>
            <p:cNvPr id="452" name="Google Shape;452;p43"/>
            <p:cNvSpPr/>
            <p:nvPr/>
          </p:nvSpPr>
          <p:spPr>
            <a:xfrm>
              <a:off x="2496078" y="0"/>
              <a:ext cx="4744800" cy="22914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Helvetica Neue"/>
                <a:buNone/>
              </a:pPr>
              <a:r>
                <a:rPr b="0" i="0" lang="en" sz="1700" u="none" cap="none" strike="noStrike">
                  <a:solidFill>
                    <a:srgbClr val="000000"/>
                  </a:solidFill>
                  <a:latin typeface="Helvetica Neue"/>
                  <a:ea typeface="Helvetica Neue"/>
                  <a:cs typeface="Helvetica Neue"/>
                  <a:sym typeface="Helvetica Neue"/>
                </a:rPr>
                <a:t>Riesgos</a:t>
              </a:r>
              <a:endParaRPr sz="500"/>
            </a:p>
          </p:txBody>
        </p:sp>
      </p:grpSp>
      <p:grpSp>
        <p:nvGrpSpPr>
          <p:cNvPr id="453" name="Google Shape;453;p43"/>
          <p:cNvGrpSpPr/>
          <p:nvPr/>
        </p:nvGrpSpPr>
        <p:grpSpPr>
          <a:xfrm>
            <a:off x="506753" y="3322990"/>
            <a:ext cx="4338612" cy="1738442"/>
            <a:chOff x="0" y="0"/>
            <a:chExt cx="11569633" cy="4635846"/>
          </a:xfrm>
        </p:grpSpPr>
        <p:pic>
          <p:nvPicPr>
            <p:cNvPr descr="Image" id="454" name="Google Shape;454;p43"/>
            <p:cNvPicPr preferRelativeResize="0"/>
            <p:nvPr/>
          </p:nvPicPr>
          <p:blipFill rotWithShape="1">
            <a:blip r:embed="rId4">
              <a:alphaModFix/>
            </a:blip>
            <a:srcRect b="0" l="0" r="0" t="0"/>
            <a:stretch/>
          </p:blipFill>
          <p:spPr>
            <a:xfrm>
              <a:off x="0" y="0"/>
              <a:ext cx="11569633" cy="4635846"/>
            </a:xfrm>
            <a:prstGeom prst="rect">
              <a:avLst/>
            </a:prstGeom>
            <a:noFill/>
            <a:ln>
              <a:noFill/>
            </a:ln>
            <a:effectLst>
              <a:outerShdw blurRad="177800" rotWithShape="0" dir="5400000" dist="88900">
                <a:srgbClr val="000000">
                  <a:alpha val="69800"/>
                </a:srgbClr>
              </a:outerShdw>
            </a:effectLst>
          </p:spPr>
        </p:pic>
        <p:sp>
          <p:nvSpPr>
            <p:cNvPr id="455" name="Google Shape;455;p43"/>
            <p:cNvSpPr/>
            <p:nvPr/>
          </p:nvSpPr>
          <p:spPr>
            <a:xfrm>
              <a:off x="2386692" y="274504"/>
              <a:ext cx="8547000" cy="527100"/>
            </a:xfrm>
            <a:prstGeom prst="roundRect">
              <a:avLst>
                <a:gd fmla="val 36137" name="adj"/>
              </a:avLst>
            </a:prstGeom>
            <a:solidFill>
              <a:schemeClr val="accent4">
                <a:alpha val="3882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456" name="Google Shape;456;p43"/>
            <p:cNvSpPr/>
            <p:nvPr/>
          </p:nvSpPr>
          <p:spPr>
            <a:xfrm>
              <a:off x="182343" y="3380657"/>
              <a:ext cx="9358500" cy="527100"/>
            </a:xfrm>
            <a:prstGeom prst="roundRect">
              <a:avLst>
                <a:gd fmla="val 36137" name="adj"/>
              </a:avLst>
            </a:prstGeom>
            <a:solidFill>
              <a:schemeClr val="accent4">
                <a:alpha val="3882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457" name="Google Shape;457;p43"/>
            <p:cNvSpPr/>
            <p:nvPr/>
          </p:nvSpPr>
          <p:spPr>
            <a:xfrm>
              <a:off x="8426455" y="2905359"/>
              <a:ext cx="3034800" cy="527100"/>
            </a:xfrm>
            <a:prstGeom prst="roundRect">
              <a:avLst>
                <a:gd fmla="val 36137" name="adj"/>
              </a:avLst>
            </a:prstGeom>
            <a:solidFill>
              <a:schemeClr val="accent4">
                <a:alpha val="3882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grpSp>
      <p:sp>
        <p:nvSpPr>
          <p:cNvPr id="458" name="Google Shape;458;p4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Loros estocásticos (¿peligrosos?)</a:t>
            </a:r>
            <a:endParaRPr/>
          </a:p>
        </p:txBody>
      </p:sp>
      <p:sp>
        <p:nvSpPr>
          <p:cNvPr id="459" name="Google Shape;45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sp>
        <p:nvSpPr>
          <p:cNvPr id="464" name="Google Shape;464;p44"/>
          <p:cNvSpPr txBox="1"/>
          <p:nvPr>
            <p:ph idx="4294967295" type="body"/>
          </p:nvPr>
        </p:nvSpPr>
        <p:spPr>
          <a:xfrm>
            <a:off x="528294" y="1031125"/>
            <a:ext cx="8006100" cy="3324300"/>
          </a:xfrm>
          <a:prstGeom prst="rect">
            <a:avLst/>
          </a:prstGeom>
          <a:noFill/>
          <a:ln>
            <a:noFill/>
          </a:ln>
        </p:spPr>
        <p:txBody>
          <a:bodyPr anchorCtr="0" anchor="ctr" bIns="19050" lIns="19050" spcFirstLastPara="1" rIns="19050" wrap="square" tIns="19050">
            <a:normAutofit lnSpcReduction="20000"/>
          </a:bodyPr>
          <a:lstStyle/>
          <a:p>
            <a:pPr indent="-234950" lvl="0" marL="228600" rtl="0" algn="l">
              <a:lnSpc>
                <a:spcPct val="100000"/>
              </a:lnSpc>
              <a:spcBef>
                <a:spcPts val="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La I.A. es un campo amplio, multidisciplinario, que excede al aprendizaje automático. Su objetivo es la creación de “agentes" racionales, cuyas acciones lleven a cumplir sus objetivos.</a:t>
            </a:r>
            <a:endParaRPr/>
          </a:p>
          <a:p>
            <a:pPr indent="-234950" lvl="0" marL="228600" rtl="0" algn="l">
              <a:lnSpc>
                <a:spcPct val="100000"/>
              </a:lnSpc>
              <a:spcBef>
                <a:spcPts val="120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Esta visión es problemática, si el objetivo está dado a priori. Particularmente, a medida que los sistemas se vuelven más potentes y se acercan a la I.A. General.</a:t>
            </a:r>
            <a:endParaRPr/>
          </a:p>
          <a:p>
            <a:pPr indent="-234950" lvl="0" marL="228600" rtl="0" algn="l">
              <a:lnSpc>
                <a:spcPct val="100000"/>
              </a:lnSpc>
              <a:spcBef>
                <a:spcPts val="120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El Aprendizaje Profundo es una rama de Machine Learning basada en el entrenamiento de modelos de redes neuronales de diversas arquitecturas (feed-forward, CNNs, RNNs, Transformers, …)</a:t>
            </a:r>
            <a:endParaRPr/>
          </a:p>
          <a:p>
            <a:pPr indent="-234950" lvl="0" marL="228600" rtl="0" algn="l">
              <a:lnSpc>
                <a:spcPct val="100000"/>
              </a:lnSpc>
              <a:spcBef>
                <a:spcPts val="120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Los Grandes Modelos de Lenguaje recientes se basan en la tecnología de los Transformers (2017), y les permite generar grandes cantidades de texto coherente</a:t>
            </a:r>
            <a:endParaRPr/>
          </a:p>
          <a:p>
            <a:pPr indent="-234950" lvl="0" marL="228600" rtl="0" algn="l">
              <a:lnSpc>
                <a:spcPct val="100000"/>
              </a:lnSpc>
              <a:spcBef>
                <a:spcPts val="120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ChatGPT y chatbots usan estas tecnologías, que no están exentas de problemas y riesgos.</a:t>
            </a:r>
            <a:endParaRPr/>
          </a:p>
          <a:p>
            <a:pPr indent="-234950" lvl="0" marL="228600" rtl="0" algn="l">
              <a:lnSpc>
                <a:spcPct val="100000"/>
              </a:lnSpc>
              <a:spcBef>
                <a:spcPts val="120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Como siempre, en la medida que aumenta el poder de la herramienta, la responsabilidad debería crecer.</a:t>
            </a:r>
            <a:endParaRPr/>
          </a:p>
        </p:txBody>
      </p:sp>
      <p:sp>
        <p:nvSpPr>
          <p:cNvPr id="465" name="Google Shape;465;p4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Discusión</a:t>
            </a:r>
            <a:endParaRPr/>
          </a:p>
        </p:txBody>
      </p:sp>
      <p:sp>
        <p:nvSpPr>
          <p:cNvPr id="466" name="Google Shape;466;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Imágenes</a:t>
            </a:r>
            <a:endParaRPr/>
          </a:p>
        </p:txBody>
      </p:sp>
      <p:sp>
        <p:nvSpPr>
          <p:cNvPr id="472" name="Google Shape;47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6" name="Shape 476"/>
        <p:cNvGrpSpPr/>
        <p:nvPr/>
      </p:nvGrpSpPr>
      <p:grpSpPr>
        <a:xfrm>
          <a:off x="0" y="0"/>
          <a:ext cx="0" cy="0"/>
          <a:chOff x="0" y="0"/>
          <a:chExt cx="0" cy="0"/>
        </a:xfrm>
      </p:grpSpPr>
      <p:sp>
        <p:nvSpPr>
          <p:cNvPr id="477" name="Google Shape;47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78" name="Google Shape;478;p4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solidFill>
                  <a:srgbClr val="A64D79"/>
                </a:solidFill>
              </a:rPr>
              <a:t>Modelos Generativos</a:t>
            </a:r>
            <a:endParaRPr/>
          </a:p>
        </p:txBody>
      </p:sp>
      <p:sp>
        <p:nvSpPr>
          <p:cNvPr id="479" name="Google Shape;479;p46"/>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03200" lvl="0" marL="203200" rtl="0" algn="l">
              <a:lnSpc>
                <a:spcPct val="90000"/>
              </a:lnSpc>
              <a:spcBef>
                <a:spcPts val="0"/>
              </a:spcBef>
              <a:spcAft>
                <a:spcPts val="0"/>
              </a:spcAft>
              <a:buSzPts val="1600"/>
              <a:buChar char="●"/>
            </a:pPr>
            <a:r>
              <a:rPr lang="en" sz="1600">
                <a:solidFill>
                  <a:srgbClr val="000000"/>
                </a:solidFill>
                <a:latin typeface="Saira"/>
                <a:ea typeface="Saira"/>
                <a:cs typeface="Saira"/>
                <a:sym typeface="Saira"/>
              </a:rPr>
              <a:t>Hasta ahora: utilizar datos (imágenes, canciones, texto, series temporales, matrices)</a:t>
            </a:r>
            <a:endParaRPr/>
          </a:p>
          <a:p>
            <a:pPr indent="-190500" lvl="1" marL="342900" rtl="0" algn="l">
              <a:lnSpc>
                <a:spcPct val="90000"/>
              </a:lnSpc>
              <a:spcBef>
                <a:spcPts val="1000"/>
              </a:spcBef>
              <a:spcAft>
                <a:spcPts val="0"/>
              </a:spcAft>
              <a:buSzPts val="1600"/>
              <a:buChar char="●"/>
            </a:pPr>
            <a:r>
              <a:rPr lang="en" sz="1600">
                <a:solidFill>
                  <a:srgbClr val="000000"/>
                </a:solidFill>
                <a:latin typeface="Saira"/>
                <a:ea typeface="Saira"/>
                <a:cs typeface="Saira"/>
                <a:sym typeface="Saira"/>
              </a:rPr>
              <a:t>para clasificar y devolver valores </a:t>
            </a:r>
            <a:endParaRPr/>
          </a:p>
          <a:p>
            <a:pPr indent="-190500" lvl="1" marL="342900" rtl="0" algn="l">
              <a:lnSpc>
                <a:spcPct val="90000"/>
              </a:lnSpc>
              <a:spcBef>
                <a:spcPts val="1000"/>
              </a:spcBef>
              <a:spcAft>
                <a:spcPts val="0"/>
              </a:spcAft>
              <a:buSzPts val="1600"/>
              <a:buChar char="●"/>
            </a:pPr>
            <a:r>
              <a:rPr lang="en" sz="1600">
                <a:solidFill>
                  <a:srgbClr val="000000"/>
                </a:solidFill>
                <a:latin typeface="Saira"/>
                <a:ea typeface="Saira"/>
                <a:cs typeface="Saira"/>
                <a:sym typeface="Saira"/>
              </a:rPr>
              <a:t>para hacer predicciones</a:t>
            </a:r>
            <a:endParaRPr/>
          </a:p>
          <a:p>
            <a:pPr indent="-190500" lvl="1" marL="342900" rtl="0" algn="l">
              <a:lnSpc>
                <a:spcPct val="90000"/>
              </a:lnSpc>
              <a:spcBef>
                <a:spcPts val="1000"/>
              </a:spcBef>
              <a:spcAft>
                <a:spcPts val="0"/>
              </a:spcAft>
              <a:buSzPts val="1600"/>
              <a:buChar char="●"/>
            </a:pPr>
            <a:r>
              <a:rPr lang="en" sz="1600">
                <a:solidFill>
                  <a:srgbClr val="000000"/>
                </a:solidFill>
                <a:latin typeface="Saira"/>
                <a:ea typeface="Saira"/>
                <a:cs typeface="Saira"/>
                <a:sym typeface="Saira"/>
              </a:rPr>
              <a:t>comprender su estructura</a:t>
            </a:r>
            <a:endParaRPr/>
          </a:p>
          <a:p>
            <a:pPr indent="-190500" lvl="1" marL="342900" rtl="0" algn="l">
              <a:lnSpc>
                <a:spcPct val="90000"/>
              </a:lnSpc>
              <a:spcBef>
                <a:spcPts val="1000"/>
              </a:spcBef>
              <a:spcAft>
                <a:spcPts val="0"/>
              </a:spcAft>
              <a:buSzPts val="1600"/>
              <a:buChar char="●"/>
            </a:pPr>
            <a:r>
              <a:rPr lang="en" sz="1600">
                <a:solidFill>
                  <a:srgbClr val="000000"/>
                </a:solidFill>
                <a:latin typeface="Saira"/>
                <a:ea typeface="Saira"/>
                <a:cs typeface="Saira"/>
                <a:sym typeface="Saira"/>
              </a:rPr>
              <a:t>obtener una representación latente </a:t>
            </a:r>
            <a:endParaRPr/>
          </a:p>
          <a:p>
            <a:pPr indent="-190500" lvl="1" marL="342900" rtl="0" algn="l">
              <a:lnSpc>
                <a:spcPct val="90000"/>
              </a:lnSpc>
              <a:spcBef>
                <a:spcPts val="1000"/>
              </a:spcBef>
              <a:spcAft>
                <a:spcPts val="0"/>
              </a:spcAft>
              <a:buSzPts val="1600"/>
              <a:buChar char="●"/>
            </a:pPr>
            <a:r>
              <a:rPr lang="en" sz="1600">
                <a:solidFill>
                  <a:srgbClr val="000000"/>
                </a:solidFill>
                <a:latin typeface="Saira"/>
                <a:ea typeface="Saira"/>
                <a:cs typeface="Saira"/>
                <a:sym typeface="Saira"/>
              </a:rPr>
              <a:t>interpretar su contenido</a:t>
            </a:r>
            <a:endParaRPr/>
          </a:p>
          <a:p>
            <a:pPr indent="-203200" lvl="0" marL="203200" rtl="0" algn="l">
              <a:lnSpc>
                <a:spcPct val="90000"/>
              </a:lnSpc>
              <a:spcBef>
                <a:spcPts val="1000"/>
              </a:spcBef>
              <a:spcAft>
                <a:spcPts val="0"/>
              </a:spcAft>
              <a:buSzPts val="1600"/>
              <a:buChar char="●"/>
            </a:pPr>
            <a:r>
              <a:rPr lang="en" sz="1600">
                <a:solidFill>
                  <a:srgbClr val="000000"/>
                </a:solidFill>
                <a:latin typeface="Saira"/>
                <a:ea typeface="Saira"/>
                <a:cs typeface="Saira"/>
                <a:sym typeface="Saira"/>
              </a:rPr>
              <a:t>¿Cómo pintamos, componemos, construimos una nueva casa, creamos código, imaginamos un nuevo negocio...?</a:t>
            </a:r>
            <a:endParaRPr/>
          </a:p>
          <a:p>
            <a:pPr indent="-203200" lvl="0" marL="203200" rtl="0" algn="l">
              <a:lnSpc>
                <a:spcPct val="90000"/>
              </a:lnSpc>
              <a:spcBef>
                <a:spcPts val="1000"/>
              </a:spcBef>
              <a:spcAft>
                <a:spcPts val="0"/>
              </a:spcAft>
              <a:buSzPts val="1600"/>
              <a:buChar char="●"/>
            </a:pPr>
            <a:r>
              <a:rPr lang="en" sz="1600">
                <a:solidFill>
                  <a:srgbClr val="000000"/>
                </a:solidFill>
                <a:latin typeface="Saira"/>
                <a:ea typeface="Saira"/>
                <a:cs typeface="Saira"/>
                <a:sym typeface="Saira"/>
              </a:rPr>
              <a:t>¡Aprender es también ser capaz de </a:t>
            </a:r>
            <a:r>
              <a:rPr b="1" lang="en">
                <a:latin typeface="Saira"/>
                <a:ea typeface="Saira"/>
                <a:cs typeface="Saira"/>
                <a:sym typeface="Saira"/>
              </a:rPr>
              <a:t>generar nuevos datos</a:t>
            </a:r>
            <a:r>
              <a:rPr lang="en" sz="1600">
                <a:solidFill>
                  <a:srgbClr val="000000"/>
                </a:solidFill>
                <a:latin typeface="Saira"/>
                <a:ea typeface="Saira"/>
                <a:cs typeface="Saira"/>
                <a:sym typeface="Saira"/>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Aprendizaje Automático Generativo:</a:t>
            </a:r>
            <a:endParaRPr/>
          </a:p>
          <a:p>
            <a:pPr indent="0" lvl="0" marL="0" rtl="0" algn="ctr">
              <a:spcBef>
                <a:spcPts val="0"/>
              </a:spcBef>
              <a:spcAft>
                <a:spcPts val="0"/>
              </a:spcAft>
              <a:buNone/>
            </a:pPr>
            <a:r>
              <a:rPr lang="en"/>
              <a:t>Imágenes, texto…</a:t>
            </a:r>
            <a:endParaRPr/>
          </a:p>
        </p:txBody>
      </p:sp>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7"/>
          <p:cNvSpPr txBox="1"/>
          <p:nvPr/>
        </p:nvSpPr>
        <p:spPr>
          <a:xfrm>
            <a:off x="4330626" y="4752400"/>
            <a:ext cx="34227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b="0" i="0" lang="en" sz="1200" u="none" cap="none" strike="noStrike">
                <a:solidFill>
                  <a:srgbClr val="000000"/>
                </a:solidFill>
                <a:latin typeface="Arial"/>
                <a:ea typeface="Arial"/>
                <a:cs typeface="Arial"/>
                <a:sym typeface="Arial"/>
              </a:rPr>
              <a:t>https://arxiv.org/abs/1512.03385</a:t>
            </a:r>
            <a:endParaRPr sz="1200"/>
          </a:p>
        </p:txBody>
      </p:sp>
      <p:sp>
        <p:nvSpPr>
          <p:cNvPr id="485" name="Google Shape;485;p4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400"/>
              <a:t>La revolución del aprendizaje profundo</a:t>
            </a:r>
            <a:endParaRPr/>
          </a:p>
        </p:txBody>
      </p:sp>
      <p:pic>
        <p:nvPicPr>
          <p:cNvPr descr="Screen Shot 2022-11-01 at 13.55.26.png" id="486" name="Google Shape;486;p47"/>
          <p:cNvPicPr preferRelativeResize="0"/>
          <p:nvPr/>
        </p:nvPicPr>
        <p:blipFill rotWithShape="1">
          <a:blip r:embed="rId3">
            <a:alphaModFix/>
          </a:blip>
          <a:srcRect b="0" l="0" r="0" t="0"/>
          <a:stretch/>
        </p:blipFill>
        <p:spPr>
          <a:xfrm>
            <a:off x="303157" y="1198725"/>
            <a:ext cx="7208898" cy="3172738"/>
          </a:xfrm>
          <a:prstGeom prst="rect">
            <a:avLst/>
          </a:prstGeom>
          <a:noFill/>
          <a:ln>
            <a:noFill/>
          </a:ln>
        </p:spPr>
      </p:pic>
      <p:sp>
        <p:nvSpPr>
          <p:cNvPr id="487" name="Google Shape;487;p47"/>
          <p:cNvSpPr txBox="1"/>
          <p:nvPr/>
        </p:nvSpPr>
        <p:spPr>
          <a:xfrm>
            <a:off x="1256689" y="718392"/>
            <a:ext cx="6765600" cy="585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900"/>
              <a:buFont typeface="Saira Light"/>
              <a:buNone/>
            </a:pPr>
            <a:r>
              <a:rPr b="0" i="0" lang="en" sz="1900" u="none" cap="none" strike="noStrike">
                <a:solidFill>
                  <a:srgbClr val="000000"/>
                </a:solidFill>
                <a:latin typeface="Saira Light"/>
                <a:ea typeface="Saira Light"/>
                <a:cs typeface="Saira Light"/>
                <a:sym typeface="Saira Light"/>
              </a:rPr>
              <a:t>Large Scale Visual Recognition Challenge (ILSVRC) - ImageNet</a:t>
            </a:r>
            <a:endParaRPr sz="500"/>
          </a:p>
        </p:txBody>
      </p:sp>
      <p:sp>
        <p:nvSpPr>
          <p:cNvPr id="488" name="Google Shape;488;p47"/>
          <p:cNvSpPr txBox="1"/>
          <p:nvPr/>
        </p:nvSpPr>
        <p:spPr>
          <a:xfrm>
            <a:off x="4330627" y="4358350"/>
            <a:ext cx="28200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hasta 152 capas + ens</a:t>
            </a:r>
            <a:r>
              <a:rPr lang="en" sz="1500"/>
              <a:t>e</a:t>
            </a:r>
            <a:r>
              <a:rPr b="0" i="0" lang="en" sz="1500" u="none" cap="none" strike="noStrike">
                <a:solidFill>
                  <a:srgbClr val="000000"/>
                </a:solidFill>
                <a:latin typeface="Arial"/>
                <a:ea typeface="Arial"/>
                <a:cs typeface="Arial"/>
                <a:sym typeface="Arial"/>
              </a:rPr>
              <a:t>mble</a:t>
            </a:r>
            <a:endParaRPr sz="500"/>
          </a:p>
        </p:txBody>
      </p:sp>
      <p:sp>
        <p:nvSpPr>
          <p:cNvPr id="489" name="Google Shape;489;p47"/>
          <p:cNvSpPr/>
          <p:nvPr/>
        </p:nvSpPr>
        <p:spPr>
          <a:xfrm>
            <a:off x="4597716" y="2935094"/>
            <a:ext cx="676800" cy="13908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90" name="Google Shape;490;p47"/>
          <p:cNvSpPr/>
          <p:nvPr/>
        </p:nvSpPr>
        <p:spPr>
          <a:xfrm>
            <a:off x="1984910" y="1844761"/>
            <a:ext cx="840600" cy="26175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Autoencoder con CNN</a:t>
            </a:r>
            <a:endParaRPr/>
          </a:p>
        </p:txBody>
      </p:sp>
      <p:pic>
        <p:nvPicPr>
          <p:cNvPr descr="Screen Shot 2021-04-06 at 10.07.16 PM.png" id="496" name="Google Shape;496;p48"/>
          <p:cNvPicPr preferRelativeResize="0"/>
          <p:nvPr/>
        </p:nvPicPr>
        <p:blipFill rotWithShape="1">
          <a:blip r:embed="rId3">
            <a:alphaModFix/>
          </a:blip>
          <a:srcRect b="3115" l="0" r="0" t="36038"/>
          <a:stretch/>
        </p:blipFill>
        <p:spPr>
          <a:xfrm>
            <a:off x="1079416" y="2270941"/>
            <a:ext cx="6858000" cy="2172987"/>
          </a:xfrm>
          <a:prstGeom prst="rect">
            <a:avLst/>
          </a:prstGeom>
          <a:noFill/>
          <a:ln>
            <a:noFill/>
          </a:ln>
        </p:spPr>
      </p:pic>
      <p:sp>
        <p:nvSpPr>
          <p:cNvPr id="497" name="Google Shape;497;p48"/>
          <p:cNvSpPr txBox="1"/>
          <p:nvPr/>
        </p:nvSpPr>
        <p:spPr>
          <a:xfrm>
            <a:off x="467051" y="1409206"/>
            <a:ext cx="8193000" cy="792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¿Cómo podemos aprender este espacio latente?</a:t>
            </a:r>
            <a:endParaRPr sz="500"/>
          </a:p>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Entrenar el modelo para utilizar estas características para reconstruir los datos originales</a:t>
            </a:r>
            <a:endParaRPr sz="500"/>
          </a:p>
        </p:txBody>
      </p:sp>
      <p:sp>
        <p:nvSpPr>
          <p:cNvPr id="498" name="Google Shape;498;p48"/>
          <p:cNvSpPr txBox="1"/>
          <p:nvPr/>
        </p:nvSpPr>
        <p:spPr>
          <a:xfrm>
            <a:off x="1039384" y="663363"/>
            <a:ext cx="6994500" cy="577500"/>
          </a:xfrm>
          <a:prstGeom prst="rect">
            <a:avLst/>
          </a:prstGeom>
          <a:solidFill>
            <a:srgbClr val="FFFB00"/>
          </a:solid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Objetivo de un </a:t>
            </a:r>
            <a:r>
              <a:rPr b="0" i="1" lang="en" sz="1700" u="none" cap="none" strike="noStrike">
                <a:solidFill>
                  <a:srgbClr val="000000"/>
                </a:solidFill>
                <a:latin typeface="Saira Thin"/>
                <a:ea typeface="Saira Thin"/>
                <a:cs typeface="Saira Thin"/>
                <a:sym typeface="Saira Thin"/>
              </a:rPr>
              <a:t>autoencoder</a:t>
            </a:r>
            <a:r>
              <a:rPr b="0" i="0" lang="en" sz="1700" u="none" cap="none" strike="noStrike">
                <a:solidFill>
                  <a:srgbClr val="000000"/>
                </a:solidFill>
                <a:latin typeface="Saira"/>
                <a:ea typeface="Saira"/>
                <a:cs typeface="Saira"/>
                <a:sym typeface="Saira"/>
              </a:rPr>
              <a:t>: aprender una representación latente para un conjunto de datos mediante codificación y decodificación</a:t>
            </a:r>
            <a:endParaRPr sz="500"/>
          </a:p>
        </p:txBody>
      </p:sp>
      <p:sp>
        <p:nvSpPr>
          <p:cNvPr id="499" name="Google Shape;499;p48"/>
          <p:cNvSpPr txBox="1"/>
          <p:nvPr/>
        </p:nvSpPr>
        <p:spPr>
          <a:xfrm>
            <a:off x="6745211" y="4899568"/>
            <a:ext cx="22392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Figuras de Ava Soleimani y Alexander Amini</a:t>
            </a:r>
            <a:endParaRPr sz="500"/>
          </a:p>
        </p:txBody>
      </p:sp>
      <p:sp>
        <p:nvSpPr>
          <p:cNvPr id="500" name="Google Shape;50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06" name="Google Shape;506;p4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i="1" lang="en" sz="2200">
                <a:solidFill>
                  <a:schemeClr val="lt2"/>
                </a:solidFill>
              </a:rPr>
              <a:t>Autoencoders</a:t>
            </a:r>
            <a:r>
              <a:rPr lang="en" sz="2200">
                <a:solidFill>
                  <a:schemeClr val="lt2"/>
                </a:solidFill>
              </a:rPr>
              <a:t> deterministas</a:t>
            </a:r>
            <a:endParaRPr sz="2200">
              <a:solidFill>
                <a:schemeClr val="lt2"/>
              </a:solidFill>
            </a:endParaRPr>
          </a:p>
        </p:txBody>
      </p:sp>
      <p:pic>
        <p:nvPicPr>
          <p:cNvPr descr="Screen Shot 2021-04-06 at 10.17.17 PM.png" id="507" name="Google Shape;507;p49"/>
          <p:cNvPicPr preferRelativeResize="0"/>
          <p:nvPr/>
        </p:nvPicPr>
        <p:blipFill rotWithShape="1">
          <a:blip r:embed="rId3">
            <a:alphaModFix/>
          </a:blip>
          <a:srcRect b="0" l="0" r="0" t="25082"/>
          <a:stretch/>
        </p:blipFill>
        <p:spPr>
          <a:xfrm>
            <a:off x="1218170" y="1573490"/>
            <a:ext cx="6758058" cy="2349389"/>
          </a:xfrm>
          <a:prstGeom prst="rect">
            <a:avLst/>
          </a:prstGeom>
          <a:noFill/>
          <a:ln>
            <a:noFill/>
          </a:ln>
        </p:spPr>
      </p:pic>
      <p:sp>
        <p:nvSpPr>
          <p:cNvPr id="508" name="Google Shape;508;p49"/>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14" name="Google Shape;514;p50"/>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i="1" lang="en" sz="2200"/>
              <a:t>Autoencoders</a:t>
            </a:r>
            <a:r>
              <a:rPr lang="en" sz="2200"/>
              <a:t> variacionales</a:t>
            </a:r>
            <a:endParaRPr sz="2200"/>
          </a:p>
        </p:txBody>
      </p:sp>
      <p:pic>
        <p:nvPicPr>
          <p:cNvPr descr="Screen Shot 2021-04-06 at 10.17.31 PM.png" id="515" name="Google Shape;515;p50"/>
          <p:cNvPicPr preferRelativeResize="0"/>
          <p:nvPr/>
        </p:nvPicPr>
        <p:blipFill rotWithShape="1">
          <a:blip r:embed="rId3">
            <a:alphaModFix/>
          </a:blip>
          <a:srcRect b="0" l="0" r="0" t="26280"/>
          <a:stretch/>
        </p:blipFill>
        <p:spPr>
          <a:xfrm>
            <a:off x="1147033" y="1576629"/>
            <a:ext cx="6857999" cy="2180489"/>
          </a:xfrm>
          <a:prstGeom prst="rect">
            <a:avLst/>
          </a:prstGeom>
          <a:noFill/>
          <a:ln>
            <a:noFill/>
          </a:ln>
        </p:spPr>
      </p:pic>
      <p:sp>
        <p:nvSpPr>
          <p:cNvPr id="516" name="Google Shape;516;p50"/>
          <p:cNvSpPr txBox="1"/>
          <p:nvPr/>
        </p:nvSpPr>
        <p:spPr>
          <a:xfrm>
            <a:off x="1173869" y="985575"/>
            <a:ext cx="7005900" cy="453900"/>
          </a:xfrm>
          <a:prstGeom prst="rect">
            <a:avLst/>
          </a:prstGeom>
          <a:noFill/>
          <a:ln>
            <a:noFill/>
          </a:ln>
        </p:spPr>
        <p:txBody>
          <a:bodyPr anchorCtr="0" anchor="t" bIns="26775" lIns="26775" spcFirstLastPara="1" rIns="26775" wrap="square" tIns="26775">
            <a:normAutofit/>
          </a:bodyPr>
          <a:lstStyle/>
          <a:p>
            <a:pPr indent="-190500" lvl="0" marL="190500" marR="0" rtl="0" algn="l">
              <a:lnSpc>
                <a:spcPct val="100000"/>
              </a:lnSpc>
              <a:spcBef>
                <a:spcPts val="0"/>
              </a:spcBef>
              <a:spcAft>
                <a:spcPts val="0"/>
              </a:spcAft>
              <a:buClr>
                <a:srgbClr val="000000"/>
              </a:buClr>
              <a:buSzPts val="1200"/>
              <a:buFont typeface="Saira"/>
              <a:buChar char="•"/>
            </a:pPr>
            <a:r>
              <a:rPr b="0" i="0" lang="en" sz="1600" u="none" cap="none" strike="noStrike">
                <a:solidFill>
                  <a:srgbClr val="000000"/>
                </a:solidFill>
                <a:latin typeface="Saira"/>
                <a:ea typeface="Saira"/>
                <a:cs typeface="Saira"/>
                <a:sym typeface="Saira"/>
              </a:rPr>
              <a:t>Distribución de  de las variables latentes (por ejemplo, media y varianza)</a:t>
            </a:r>
            <a:endParaRPr sz="500"/>
          </a:p>
        </p:txBody>
      </p:sp>
      <p:sp>
        <p:nvSpPr>
          <p:cNvPr id="517" name="Google Shape;517;p50"/>
          <p:cNvSpPr txBox="1"/>
          <p:nvPr/>
        </p:nvSpPr>
        <p:spPr>
          <a:xfrm>
            <a:off x="1659378" y="3562877"/>
            <a:ext cx="6467100" cy="1291500"/>
          </a:xfrm>
          <a:prstGeom prst="rect">
            <a:avLst/>
          </a:prstGeom>
          <a:noFill/>
          <a:ln>
            <a:noFill/>
          </a:ln>
        </p:spPr>
        <p:txBody>
          <a:bodyPr anchorCtr="0" anchor="t" bIns="26775" lIns="26775" spcFirstLastPara="1" rIns="26775" wrap="square" tIns="26775">
            <a:normAutofit/>
          </a:bodyPr>
          <a:lstStyle/>
          <a:p>
            <a:pPr indent="-184150" lvl="0" marL="190500" marR="0" rtl="0" algn="l">
              <a:lnSpc>
                <a:spcPct val="100000"/>
              </a:lnSpc>
              <a:spcBef>
                <a:spcPts val="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Representación más suave de los datos</a:t>
            </a:r>
            <a:endParaRPr sz="500"/>
          </a:p>
          <a:p>
            <a:pPr indent="-184150" lvl="0" marL="190500" marR="0" rtl="0" algn="l">
              <a:lnSpc>
                <a:spcPct val="100000"/>
              </a:lnSpc>
              <a:spcBef>
                <a:spcPts val="9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Mejora de la calidad de la reconstrucción</a:t>
            </a:r>
            <a:endParaRPr sz="500"/>
          </a:p>
          <a:p>
            <a:pPr indent="-184150" lvl="0" marL="190500" marR="0" rtl="0" algn="l">
              <a:lnSpc>
                <a:spcPct val="100000"/>
              </a:lnSpc>
              <a:spcBef>
                <a:spcPts val="9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Posibilidad de </a:t>
            </a:r>
            <a:r>
              <a:rPr b="1" i="0" lang="en" sz="1500" u="none" cap="none" strike="noStrike">
                <a:solidFill>
                  <a:srgbClr val="000000"/>
                </a:solidFill>
                <a:latin typeface="Saira"/>
                <a:ea typeface="Saira"/>
                <a:cs typeface="Saira"/>
                <a:sym typeface="Saira"/>
              </a:rPr>
              <a:t>crear</a:t>
            </a:r>
            <a:r>
              <a:rPr b="0" i="0" lang="en" sz="1500" u="none" cap="none" strike="noStrike">
                <a:solidFill>
                  <a:srgbClr val="000000"/>
                </a:solidFill>
                <a:latin typeface="Saira"/>
                <a:ea typeface="Saira"/>
                <a:cs typeface="Saira"/>
                <a:sym typeface="Saira"/>
              </a:rPr>
              <a:t> nuevas imágenes similares a los datos de entrada</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1" name="Shape 521"/>
        <p:cNvGrpSpPr/>
        <p:nvPr/>
      </p:nvGrpSpPr>
      <p:grpSpPr>
        <a:xfrm>
          <a:off x="0" y="0"/>
          <a:ext cx="0" cy="0"/>
          <a:chOff x="0" y="0"/>
          <a:chExt cx="0" cy="0"/>
        </a:xfrm>
      </p:grpSpPr>
      <p:sp>
        <p:nvSpPr>
          <p:cNvPr id="522" name="Google Shape;522;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23" name="Google Shape;523;p51"/>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FFFFFF"/>
              </a:buClr>
              <a:buSzPts val="1800"/>
              <a:buFont typeface="Saira"/>
              <a:buNone/>
            </a:pPr>
            <a:r>
              <a:rPr lang="en" sz="1800">
                <a:solidFill>
                  <a:srgbClr val="FFFFFF"/>
                </a:solidFill>
                <a:latin typeface="Saira"/>
                <a:ea typeface="Saira"/>
                <a:cs typeface="Saira"/>
                <a:sym typeface="Saira"/>
              </a:rPr>
              <a:t>VAE optimization</a:t>
            </a:r>
            <a:endParaRPr/>
          </a:p>
        </p:txBody>
      </p:sp>
      <p:sp>
        <p:nvSpPr>
          <p:cNvPr id="524" name="Google Shape;524;p51"/>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14300" lvl="0" marL="228600" rtl="0" algn="l">
              <a:lnSpc>
                <a:spcPct val="100000"/>
              </a:lnSpc>
              <a:spcBef>
                <a:spcPts val="0"/>
              </a:spcBef>
              <a:spcAft>
                <a:spcPts val="0"/>
              </a:spcAft>
              <a:buSzPts val="1900"/>
              <a:buNone/>
            </a:pPr>
            <a:r>
              <a:t/>
            </a:r>
            <a:endParaRPr sz="1900">
              <a:solidFill>
                <a:srgbClr val="000000"/>
              </a:solidFill>
              <a:latin typeface="Saira"/>
              <a:ea typeface="Saira"/>
              <a:cs typeface="Saira"/>
              <a:sym typeface="Saira"/>
            </a:endParaRPr>
          </a:p>
        </p:txBody>
      </p:sp>
      <p:pic>
        <p:nvPicPr>
          <p:cNvPr descr="Screen Shot 2021-04-06 at 10.18.33 PM.png" id="525" name="Google Shape;525;p51"/>
          <p:cNvPicPr preferRelativeResize="0"/>
          <p:nvPr/>
        </p:nvPicPr>
        <p:blipFill rotWithShape="1">
          <a:blip r:embed="rId3">
            <a:alphaModFix/>
          </a:blip>
          <a:srcRect b="0" l="0" r="0" t="25456"/>
          <a:stretch/>
        </p:blipFill>
        <p:spPr>
          <a:xfrm>
            <a:off x="1118874" y="1601271"/>
            <a:ext cx="6858000" cy="23796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9" name="Shape 529"/>
        <p:cNvGrpSpPr/>
        <p:nvPr/>
      </p:nvGrpSpPr>
      <p:grpSpPr>
        <a:xfrm>
          <a:off x="0" y="0"/>
          <a:ext cx="0" cy="0"/>
          <a:chOff x="0" y="0"/>
          <a:chExt cx="0" cy="0"/>
        </a:xfrm>
      </p:grpSpPr>
      <p:sp>
        <p:nvSpPr>
          <p:cNvPr id="530" name="Google Shape;53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31" name="Google Shape;531;p52"/>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FFFFFF"/>
              </a:buClr>
              <a:buSzPts val="1800"/>
              <a:buFont typeface="Saira"/>
              <a:buNone/>
            </a:pPr>
            <a:r>
              <a:rPr lang="en" sz="1800">
                <a:solidFill>
                  <a:srgbClr val="FFFFFF"/>
                </a:solidFill>
                <a:latin typeface="Saira"/>
                <a:ea typeface="Saira"/>
                <a:cs typeface="Saira"/>
                <a:sym typeface="Saira"/>
              </a:rPr>
              <a:t>VAE optimization</a:t>
            </a:r>
            <a:endParaRPr/>
          </a:p>
        </p:txBody>
      </p:sp>
      <p:sp>
        <p:nvSpPr>
          <p:cNvPr id="532" name="Google Shape;532;p52"/>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14300" lvl="0" marL="228600" rtl="0" algn="l">
              <a:lnSpc>
                <a:spcPct val="100000"/>
              </a:lnSpc>
              <a:spcBef>
                <a:spcPts val="0"/>
              </a:spcBef>
              <a:spcAft>
                <a:spcPts val="0"/>
              </a:spcAft>
              <a:buSzPts val="1900"/>
              <a:buNone/>
            </a:pPr>
            <a:r>
              <a:t/>
            </a:r>
            <a:endParaRPr sz="1900">
              <a:solidFill>
                <a:srgbClr val="000000"/>
              </a:solidFill>
              <a:latin typeface="Saira"/>
              <a:ea typeface="Saira"/>
              <a:cs typeface="Saira"/>
              <a:sym typeface="Saira"/>
            </a:endParaRPr>
          </a:p>
        </p:txBody>
      </p:sp>
      <p:pic>
        <p:nvPicPr>
          <p:cNvPr descr="Screen Shot 2021-04-06 at 10.19.40 PM.png" id="533" name="Google Shape;533;p52"/>
          <p:cNvPicPr preferRelativeResize="0"/>
          <p:nvPr/>
        </p:nvPicPr>
        <p:blipFill rotWithShape="1">
          <a:blip r:embed="rId3">
            <a:alphaModFix/>
          </a:blip>
          <a:srcRect b="0" l="0" r="0" t="14273"/>
          <a:stretch/>
        </p:blipFill>
        <p:spPr>
          <a:xfrm>
            <a:off x="1090927" y="649687"/>
            <a:ext cx="6858000" cy="3062868"/>
          </a:xfrm>
          <a:prstGeom prst="rect">
            <a:avLst/>
          </a:prstGeom>
          <a:noFill/>
          <a:ln>
            <a:noFill/>
          </a:ln>
        </p:spPr>
      </p:pic>
      <p:sp>
        <p:nvSpPr>
          <p:cNvPr id="534" name="Google Shape;534;p52"/>
          <p:cNvSpPr txBox="1"/>
          <p:nvPr/>
        </p:nvSpPr>
        <p:spPr>
          <a:xfrm>
            <a:off x="409476" y="98374"/>
            <a:ext cx="4763700" cy="6087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A64D79"/>
              </a:buClr>
              <a:buSzPts val="2500"/>
              <a:buFont typeface="Helvetica Neue"/>
              <a:buNone/>
            </a:pPr>
            <a:r>
              <a:rPr b="0" i="1" lang="en" sz="2500" u="none" cap="none" strike="noStrike">
                <a:solidFill>
                  <a:srgbClr val="A64D79"/>
                </a:solidFill>
                <a:latin typeface="Helvetica Neue"/>
                <a:ea typeface="Helvetica Neue"/>
                <a:cs typeface="Helvetica Neue"/>
                <a:sym typeface="Helvetica Neue"/>
              </a:rPr>
              <a:t>Autoencoders</a:t>
            </a:r>
            <a:r>
              <a:rPr b="0" i="0" lang="en" sz="2500" u="none" cap="none" strike="noStrike">
                <a:solidFill>
                  <a:srgbClr val="A64D79"/>
                </a:solidFill>
                <a:latin typeface="Helvetica Neue"/>
                <a:ea typeface="Helvetica Neue"/>
                <a:cs typeface="Helvetica Neue"/>
                <a:sym typeface="Helvetica Neue"/>
              </a:rPr>
              <a:t> variacionales</a:t>
            </a:r>
            <a:endParaRPr sz="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8" name="Shape 538"/>
        <p:cNvGrpSpPr/>
        <p:nvPr/>
      </p:nvGrpSpPr>
      <p:grpSpPr>
        <a:xfrm>
          <a:off x="0" y="0"/>
          <a:ext cx="0" cy="0"/>
          <a:chOff x="0" y="0"/>
          <a:chExt cx="0" cy="0"/>
        </a:xfrm>
      </p:grpSpPr>
      <p:sp>
        <p:nvSpPr>
          <p:cNvPr id="539" name="Google Shape;539;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40" name="Google Shape;540;p5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FFFFFF"/>
              </a:buClr>
              <a:buSzPts val="1800"/>
              <a:buFont typeface="Saira"/>
              <a:buNone/>
            </a:pPr>
            <a:r>
              <a:rPr lang="en" sz="1800">
                <a:solidFill>
                  <a:srgbClr val="FFFFFF"/>
                </a:solidFill>
                <a:latin typeface="Saira"/>
                <a:ea typeface="Saira"/>
                <a:cs typeface="Saira"/>
                <a:sym typeface="Saira"/>
              </a:rPr>
              <a:t>VAE optimization</a:t>
            </a:r>
            <a:endParaRPr/>
          </a:p>
        </p:txBody>
      </p:sp>
      <p:pic>
        <p:nvPicPr>
          <p:cNvPr descr="Screen Shot 2021-04-06 at 10.20.20 PM.png" id="541" name="Google Shape;541;p53"/>
          <p:cNvPicPr preferRelativeResize="0"/>
          <p:nvPr/>
        </p:nvPicPr>
        <p:blipFill rotWithShape="1">
          <a:blip r:embed="rId3">
            <a:alphaModFix/>
          </a:blip>
          <a:srcRect b="0" l="0" r="0" t="17715"/>
          <a:stretch/>
        </p:blipFill>
        <p:spPr>
          <a:xfrm>
            <a:off x="1266500" y="679515"/>
            <a:ext cx="6749384" cy="2918130"/>
          </a:xfrm>
          <a:prstGeom prst="rect">
            <a:avLst/>
          </a:prstGeom>
          <a:noFill/>
          <a:ln>
            <a:noFill/>
          </a:ln>
        </p:spPr>
      </p:pic>
      <p:sp>
        <p:nvSpPr>
          <p:cNvPr id="542" name="Google Shape;542;p53"/>
          <p:cNvSpPr txBox="1"/>
          <p:nvPr/>
        </p:nvSpPr>
        <p:spPr>
          <a:xfrm>
            <a:off x="666565" y="3668773"/>
            <a:ext cx="8075100" cy="829800"/>
          </a:xfrm>
          <a:prstGeom prst="rect">
            <a:avLst/>
          </a:prstGeom>
          <a:noFill/>
          <a:ln>
            <a:noFill/>
          </a:ln>
        </p:spPr>
        <p:txBody>
          <a:bodyPr anchorCtr="0" anchor="ctr" bIns="26775" lIns="26775" spcFirstLastPara="1" rIns="26775" wrap="square" tIns="26775">
            <a:spAutoFit/>
          </a:bodyPr>
          <a:lstStyle/>
          <a:p>
            <a:pPr indent="0" lvl="0" marL="0" marR="0" rtl="0" algn="l">
              <a:lnSpc>
                <a:spcPct val="9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Prioridad en el espacio latente:</a:t>
            </a:r>
            <a:r>
              <a:rPr b="0" i="0" lang="en" sz="1400" u="none" cap="none" strike="noStrike">
                <a:solidFill>
                  <a:srgbClr val="000000"/>
                </a:solidFill>
                <a:latin typeface="Saira"/>
                <a:ea typeface="Saira"/>
                <a:cs typeface="Saira"/>
                <a:sym typeface="Saira"/>
              </a:rPr>
              <a:t> datos distribu</a:t>
            </a:r>
            <a:r>
              <a:rPr lang="en">
                <a:latin typeface="Saira"/>
                <a:ea typeface="Saira"/>
                <a:cs typeface="Saira"/>
                <a:sym typeface="Saira"/>
              </a:rPr>
              <a:t>í</a:t>
            </a:r>
            <a:r>
              <a:rPr b="0" i="0" lang="en" sz="1400" u="none" cap="none" strike="noStrike">
                <a:solidFill>
                  <a:srgbClr val="000000"/>
                </a:solidFill>
                <a:latin typeface="Saira"/>
                <a:ea typeface="Saira"/>
                <a:cs typeface="Saira"/>
                <a:sym typeface="Saira"/>
              </a:rPr>
              <a:t>dos uniformemente, sin clustering, evitar el sobreajuste</a:t>
            </a:r>
            <a:endParaRPr b="0" i="0" sz="500" u="none" cap="none" strike="noStrike">
              <a:solidFill>
                <a:srgbClr val="000000"/>
              </a:solidFill>
              <a:latin typeface="Saira"/>
              <a:ea typeface="Saira"/>
              <a:cs typeface="Saira"/>
              <a:sym typeface="Saira"/>
            </a:endParaRPr>
          </a:p>
          <a:p>
            <a:pPr indent="0" lvl="0" marL="0" marR="0" rtl="0" algn="l">
              <a:lnSpc>
                <a:spcPct val="9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continuidad: puntos cercanos en el espacio latente, mismo contenido </a:t>
            </a:r>
            <a:endParaRPr sz="500"/>
          </a:p>
          <a:p>
            <a:pPr indent="0" lvl="0" marL="0" marR="0" rtl="0" algn="l">
              <a:lnSpc>
                <a:spcPct val="9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integridad: contenido significativo tras la descodificación</a:t>
            </a:r>
            <a:endParaRPr sz="500"/>
          </a:p>
        </p:txBody>
      </p:sp>
      <p:sp>
        <p:nvSpPr>
          <p:cNvPr id="543" name="Google Shape;543;p53"/>
          <p:cNvSpPr txBox="1"/>
          <p:nvPr/>
        </p:nvSpPr>
        <p:spPr>
          <a:xfrm>
            <a:off x="409476" y="98374"/>
            <a:ext cx="4763700" cy="6087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A64D79"/>
              </a:buClr>
              <a:buSzPts val="2500"/>
              <a:buFont typeface="Helvetica Neue"/>
              <a:buNone/>
            </a:pPr>
            <a:r>
              <a:rPr b="0" i="1" lang="en" sz="2500" u="none" cap="none" strike="noStrike">
                <a:solidFill>
                  <a:srgbClr val="A64D79"/>
                </a:solidFill>
                <a:latin typeface="Helvetica Neue"/>
                <a:ea typeface="Helvetica Neue"/>
                <a:cs typeface="Helvetica Neue"/>
                <a:sym typeface="Helvetica Neue"/>
              </a:rPr>
              <a:t>Autoencoders</a:t>
            </a:r>
            <a:r>
              <a:rPr b="0" i="0" lang="en" sz="2500" u="none" cap="none" strike="noStrike">
                <a:solidFill>
                  <a:srgbClr val="A64D79"/>
                </a:solidFill>
                <a:latin typeface="Helvetica Neue"/>
                <a:ea typeface="Helvetica Neue"/>
                <a:cs typeface="Helvetica Neue"/>
                <a:sym typeface="Helvetica Neue"/>
              </a:rPr>
              <a:t> variacionales</a:t>
            </a:r>
            <a:endParaRPr sz="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49" name="Google Shape;549;p5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Significado de las variables latentes</a:t>
            </a:r>
            <a:endParaRPr/>
          </a:p>
        </p:txBody>
      </p:sp>
      <p:sp>
        <p:nvSpPr>
          <p:cNvPr id="550" name="Google Shape;550;p54"/>
          <p:cNvSpPr txBox="1"/>
          <p:nvPr/>
        </p:nvSpPr>
        <p:spPr>
          <a:xfrm>
            <a:off x="1516149" y="1026954"/>
            <a:ext cx="6291000" cy="1383000"/>
          </a:xfrm>
          <a:prstGeom prst="rect">
            <a:avLst/>
          </a:prstGeom>
          <a:noFill/>
          <a:ln>
            <a:noFill/>
          </a:ln>
        </p:spPr>
        <p:txBody>
          <a:bodyPr anchorCtr="0" anchor="ctr" bIns="26775" lIns="26775" spcFirstLastPara="1" rIns="26775" wrap="square" tIns="26775">
            <a:spAutoFit/>
          </a:bodyPr>
          <a:lstStyle/>
          <a:p>
            <a:pPr indent="-228600" lvl="0" marL="228600" marR="0" rtl="0" algn="l">
              <a:lnSpc>
                <a:spcPct val="100000"/>
              </a:lnSpc>
              <a:spcBef>
                <a:spcPts val="0"/>
              </a:spcBef>
              <a:spcAft>
                <a:spcPts val="0"/>
              </a:spcAft>
              <a:buClr>
                <a:srgbClr val="000000"/>
              </a:buClr>
              <a:buSzPts val="1200"/>
              <a:buFont typeface="Saira"/>
              <a:buChar char="•"/>
            </a:pPr>
            <a:r>
              <a:rPr b="0" i="0" lang="en" sz="1700" u="none" cap="none" strike="noStrike">
                <a:solidFill>
                  <a:srgbClr val="000000"/>
                </a:solidFill>
                <a:latin typeface="Saira"/>
                <a:ea typeface="Saira"/>
                <a:cs typeface="Saira"/>
                <a:sym typeface="Saira"/>
              </a:rPr>
              <a:t>By changing the value of a latent variable in a decoder, we can see what they represent</a:t>
            </a:r>
            <a:endParaRPr sz="500"/>
          </a:p>
          <a:p>
            <a:pPr indent="-228600" lvl="0" marL="228600" marR="0" rtl="0" algn="l">
              <a:lnSpc>
                <a:spcPct val="100000"/>
              </a:lnSpc>
              <a:spcBef>
                <a:spcPts val="2200"/>
              </a:spcBef>
              <a:spcAft>
                <a:spcPts val="0"/>
              </a:spcAft>
              <a:buClr>
                <a:srgbClr val="000000"/>
              </a:buClr>
              <a:buSzPts val="1200"/>
              <a:buFont typeface="Saira"/>
              <a:buChar char="•"/>
            </a:pPr>
            <a:r>
              <a:rPr b="0" i="0" lang="en" sz="1700" u="none" cap="none" strike="noStrike">
                <a:solidFill>
                  <a:srgbClr val="000000"/>
                </a:solidFill>
                <a:latin typeface="Saira"/>
                <a:ea typeface="Saira"/>
                <a:cs typeface="Saira"/>
                <a:sym typeface="Saira"/>
              </a:rPr>
              <a:t>Latent perturbation: slowly decrease or increase a single latent variable, keep all others fixed</a:t>
            </a:r>
            <a:endParaRPr sz="500"/>
          </a:p>
        </p:txBody>
      </p:sp>
      <p:pic>
        <p:nvPicPr>
          <p:cNvPr descr="Screen Shot 2021-04-09 at 10.32.00 PMAQUI.png" id="551" name="Google Shape;551;p54"/>
          <p:cNvPicPr preferRelativeResize="0"/>
          <p:nvPr/>
        </p:nvPicPr>
        <p:blipFill rotWithShape="1">
          <a:blip r:embed="rId3">
            <a:alphaModFix/>
          </a:blip>
          <a:srcRect b="0" l="0" r="0" t="39061"/>
          <a:stretch/>
        </p:blipFill>
        <p:spPr>
          <a:xfrm>
            <a:off x="1156554" y="2767004"/>
            <a:ext cx="6983826" cy="2198139"/>
          </a:xfrm>
          <a:prstGeom prst="rect">
            <a:avLst/>
          </a:prstGeom>
          <a:noFill/>
          <a:ln>
            <a:noFill/>
          </a:ln>
        </p:spPr>
      </p:pic>
      <p:sp>
        <p:nvSpPr>
          <p:cNvPr id="552" name="Google Shape;552;p54"/>
          <p:cNvSpPr txBox="1"/>
          <p:nvPr/>
        </p:nvSpPr>
        <p:spPr>
          <a:xfrm>
            <a:off x="2115537" y="4312082"/>
            <a:ext cx="5068800" cy="552900"/>
          </a:xfrm>
          <a:prstGeom prst="rect">
            <a:avLst/>
          </a:prstGeom>
          <a:noFill/>
          <a:ln>
            <a:noFill/>
          </a:ln>
        </p:spPr>
        <p:txBody>
          <a:bodyPr anchorCtr="0" anchor="ctr" bIns="26775" lIns="26775" spcFirstLastPara="1" rIns="26775" wrap="square" tIns="26775">
            <a:spAutoFit/>
          </a:bodyPr>
          <a:lstStyle/>
          <a:p>
            <a:pPr indent="0" lvl="0" marL="0" marR="0" rtl="0" algn="ctr">
              <a:lnSpc>
                <a:spcPct val="9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Comment: auto encoder generation often “blurry”. Solution, GANs (see lecture 7)</a:t>
            </a:r>
            <a:r>
              <a:rPr b="0" i="0" lang="en" sz="1900" u="none" cap="none" strike="noStrike">
                <a:solidFill>
                  <a:srgbClr val="000000"/>
                </a:solidFill>
                <a:latin typeface="Helvetica Neue Light"/>
                <a:ea typeface="Helvetica Neue Light"/>
                <a:cs typeface="Helvetica Neue Light"/>
                <a:sym typeface="Helvetica Neue Light"/>
              </a:rPr>
              <a:t> </a:t>
            </a:r>
            <a:endParaRPr sz="500"/>
          </a:p>
        </p:txBody>
      </p:sp>
      <p:sp>
        <p:nvSpPr>
          <p:cNvPr id="553" name="Google Shape;553;p5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7" name="Shape 557"/>
        <p:cNvGrpSpPr/>
        <p:nvPr/>
      </p:nvGrpSpPr>
      <p:grpSpPr>
        <a:xfrm>
          <a:off x="0" y="0"/>
          <a:ext cx="0" cy="0"/>
          <a:chOff x="0" y="0"/>
          <a:chExt cx="0" cy="0"/>
        </a:xfrm>
      </p:grpSpPr>
      <p:sp>
        <p:nvSpPr>
          <p:cNvPr id="558" name="Google Shape;558;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59" name="Google Shape;559;p5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100"/>
              <a:t>Forzando variables latentes con significado</a:t>
            </a:r>
            <a:endParaRPr/>
          </a:p>
        </p:txBody>
      </p:sp>
      <p:sp>
        <p:nvSpPr>
          <p:cNvPr id="560" name="Google Shape;560;p55"/>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14300" lvl="0" marL="228600" rtl="0" algn="l">
              <a:lnSpc>
                <a:spcPct val="100000"/>
              </a:lnSpc>
              <a:spcBef>
                <a:spcPts val="0"/>
              </a:spcBef>
              <a:spcAft>
                <a:spcPts val="0"/>
              </a:spcAft>
              <a:buSzPts val="1900"/>
              <a:buNone/>
            </a:pPr>
            <a:r>
              <a:t/>
            </a:r>
            <a:endParaRPr sz="1900">
              <a:solidFill>
                <a:srgbClr val="000000"/>
              </a:solidFill>
              <a:latin typeface="Saira"/>
              <a:ea typeface="Saira"/>
              <a:cs typeface="Saira"/>
              <a:sym typeface="Saira"/>
            </a:endParaRPr>
          </a:p>
        </p:txBody>
      </p:sp>
      <p:pic>
        <p:nvPicPr>
          <p:cNvPr descr="Screen Shot 2021-04-09 at 10.33.23 PM.png" id="561" name="Google Shape;561;p55"/>
          <p:cNvPicPr preferRelativeResize="0"/>
          <p:nvPr/>
        </p:nvPicPr>
        <p:blipFill rotWithShape="1">
          <a:blip r:embed="rId3">
            <a:alphaModFix/>
          </a:blip>
          <a:srcRect b="780" l="0" r="47525" t="14431"/>
          <a:stretch/>
        </p:blipFill>
        <p:spPr>
          <a:xfrm>
            <a:off x="3637203" y="1358799"/>
            <a:ext cx="4022226" cy="3315137"/>
          </a:xfrm>
          <a:prstGeom prst="rect">
            <a:avLst/>
          </a:prstGeom>
          <a:noFill/>
          <a:ln>
            <a:noFill/>
          </a:ln>
        </p:spPr>
      </p:pic>
      <p:sp>
        <p:nvSpPr>
          <p:cNvPr id="562" name="Google Shape;562;p55"/>
          <p:cNvSpPr txBox="1"/>
          <p:nvPr/>
        </p:nvSpPr>
        <p:spPr>
          <a:xfrm>
            <a:off x="619449" y="1474962"/>
            <a:ext cx="3475800" cy="8391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Imponer "priores diagonales": </a:t>
            </a:r>
            <a:endParaRPr sz="500"/>
          </a:p>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desentrañar las características en el espacio latente</a:t>
            </a:r>
            <a:endParaRPr sz="500"/>
          </a:p>
        </p:txBody>
      </p:sp>
      <p:cxnSp>
        <p:nvCxnSpPr>
          <p:cNvPr id="563" name="Google Shape;563;p55"/>
          <p:cNvCxnSpPr/>
          <p:nvPr/>
        </p:nvCxnSpPr>
        <p:spPr>
          <a:xfrm>
            <a:off x="5219931" y="4611411"/>
            <a:ext cx="960000" cy="0"/>
          </a:xfrm>
          <a:prstGeom prst="straightConnector1">
            <a:avLst/>
          </a:prstGeom>
          <a:noFill/>
          <a:ln cap="flat" cmpd="sng" w="63500">
            <a:solidFill>
              <a:srgbClr val="941751"/>
            </a:solidFill>
            <a:prstDash val="solid"/>
            <a:miter lim="400000"/>
            <a:headEnd len="med" w="med" type="triangle"/>
            <a:tailEnd len="med" w="med" type="triangle"/>
          </a:ln>
        </p:spPr>
      </p:cxnSp>
      <p:sp>
        <p:nvSpPr>
          <p:cNvPr id="564" name="Google Shape;564;p55"/>
          <p:cNvSpPr txBox="1"/>
          <p:nvPr/>
        </p:nvSpPr>
        <p:spPr>
          <a:xfrm>
            <a:off x="886903" y="2828744"/>
            <a:ext cx="2483100" cy="1100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Las diferentes dimensiones de </a:t>
            </a:r>
            <a:r>
              <a:rPr b="1" i="1" lang="en" sz="1700" u="none" cap="none" strike="noStrike">
                <a:solidFill>
                  <a:srgbClr val="000000"/>
                </a:solidFill>
                <a:latin typeface="Saira"/>
                <a:ea typeface="Saira"/>
                <a:cs typeface="Saira"/>
                <a:sym typeface="Saira"/>
              </a:rPr>
              <a:t>z</a:t>
            </a:r>
            <a:r>
              <a:rPr b="0" i="0" lang="en" sz="1700" u="none" cap="none" strike="noStrike">
                <a:solidFill>
                  <a:srgbClr val="000000"/>
                </a:solidFill>
                <a:latin typeface="Saira"/>
                <a:ea typeface="Saira"/>
                <a:cs typeface="Saira"/>
                <a:sym typeface="Saira"/>
              </a:rPr>
              <a:t> codifican factores de variación interpretables</a:t>
            </a:r>
            <a:endParaRPr sz="500"/>
          </a:p>
        </p:txBody>
      </p:sp>
      <p:sp>
        <p:nvSpPr>
          <p:cNvPr id="565" name="Google Shape;565;p55"/>
          <p:cNvSpPr txBox="1"/>
          <p:nvPr/>
        </p:nvSpPr>
        <p:spPr>
          <a:xfrm>
            <a:off x="5678994" y="4565047"/>
            <a:ext cx="1899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400"/>
              <a:buFont typeface="Saira Thin"/>
              <a:buNone/>
            </a:pPr>
            <a:r>
              <a:rPr b="0" i="1" lang="en" sz="1400" u="none" cap="none" strike="noStrike">
                <a:solidFill>
                  <a:srgbClr val="941751"/>
                </a:solidFill>
                <a:latin typeface="Saira Thin"/>
                <a:ea typeface="Saira Thin"/>
                <a:cs typeface="Saira Thin"/>
                <a:sym typeface="Saira Thin"/>
              </a:rPr>
              <a:t>z</a:t>
            </a:r>
            <a:r>
              <a:rPr b="0" baseline="-25000" i="0" lang="en" sz="1400" u="none" cap="none" strike="noStrike">
                <a:solidFill>
                  <a:srgbClr val="941751"/>
                </a:solidFill>
                <a:latin typeface="Saira"/>
                <a:ea typeface="Saira"/>
                <a:cs typeface="Saira"/>
                <a:sym typeface="Saira"/>
              </a:rPr>
              <a:t>1</a:t>
            </a:r>
            <a:endParaRPr sz="500"/>
          </a:p>
        </p:txBody>
      </p:sp>
      <p:sp>
        <p:nvSpPr>
          <p:cNvPr id="566" name="Google Shape;566;p55"/>
          <p:cNvSpPr txBox="1"/>
          <p:nvPr/>
        </p:nvSpPr>
        <p:spPr>
          <a:xfrm>
            <a:off x="6715738" y="4495416"/>
            <a:ext cx="9927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11993"/>
              </a:buClr>
              <a:buSzPts val="1400"/>
              <a:buFont typeface="Saira"/>
              <a:buNone/>
            </a:pPr>
            <a:r>
              <a:rPr b="0" i="0" lang="en" sz="1400" u="none" cap="none" strike="noStrike">
                <a:solidFill>
                  <a:srgbClr val="011993"/>
                </a:solidFill>
                <a:latin typeface="Saira"/>
                <a:ea typeface="Saira"/>
                <a:cs typeface="Saira"/>
                <a:sym typeface="Saira"/>
              </a:rPr>
              <a:t>orientación</a:t>
            </a:r>
            <a:endParaRPr sz="500"/>
          </a:p>
        </p:txBody>
      </p:sp>
      <p:sp>
        <p:nvSpPr>
          <p:cNvPr id="567" name="Google Shape;567;p55"/>
          <p:cNvSpPr txBox="1"/>
          <p:nvPr/>
        </p:nvSpPr>
        <p:spPr>
          <a:xfrm rot="-5400000">
            <a:off x="3577280" y="1873300"/>
            <a:ext cx="1591800" cy="5466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11993"/>
              </a:buClr>
              <a:buSzPts val="1600"/>
              <a:buFont typeface="Saira"/>
              <a:buNone/>
            </a:pPr>
            <a:r>
              <a:rPr b="0" i="0" lang="en" sz="1600" u="none" cap="none" strike="noStrike">
                <a:solidFill>
                  <a:srgbClr val="011993"/>
                </a:solidFill>
                <a:latin typeface="Saira"/>
                <a:ea typeface="Saira"/>
                <a:cs typeface="Saira"/>
                <a:sym typeface="Saira"/>
              </a:rPr>
              <a:t>grado de sonrisa</a:t>
            </a:r>
            <a:endParaRPr sz="500"/>
          </a:p>
        </p:txBody>
      </p:sp>
      <p:cxnSp>
        <p:nvCxnSpPr>
          <p:cNvPr id="568" name="Google Shape;568;p55"/>
          <p:cNvCxnSpPr/>
          <p:nvPr/>
        </p:nvCxnSpPr>
        <p:spPr>
          <a:xfrm rot="10800000">
            <a:off x="4337560" y="3042423"/>
            <a:ext cx="0" cy="960000"/>
          </a:xfrm>
          <a:prstGeom prst="straightConnector1">
            <a:avLst/>
          </a:prstGeom>
          <a:noFill/>
          <a:ln cap="flat" cmpd="sng" w="63500">
            <a:solidFill>
              <a:srgbClr val="941751"/>
            </a:solidFill>
            <a:prstDash val="solid"/>
            <a:miter lim="400000"/>
            <a:headEnd len="med" w="med" type="triangle"/>
            <a:tailEnd len="med" w="med" type="triangle"/>
          </a:ln>
        </p:spPr>
      </p:cxnSp>
      <p:sp>
        <p:nvSpPr>
          <p:cNvPr id="569" name="Google Shape;569;p55"/>
          <p:cNvSpPr txBox="1"/>
          <p:nvPr/>
        </p:nvSpPr>
        <p:spPr>
          <a:xfrm rot="-5400000">
            <a:off x="4049509" y="3333404"/>
            <a:ext cx="2178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400"/>
              <a:buFont typeface="Saira Thin"/>
              <a:buNone/>
            </a:pPr>
            <a:r>
              <a:rPr b="0" i="1" lang="en" sz="1400" u="none" cap="none" strike="noStrike">
                <a:solidFill>
                  <a:srgbClr val="941751"/>
                </a:solidFill>
                <a:latin typeface="Saira Thin"/>
                <a:ea typeface="Saira Thin"/>
                <a:cs typeface="Saira Thin"/>
                <a:sym typeface="Saira Thin"/>
              </a:rPr>
              <a:t>z</a:t>
            </a:r>
            <a:r>
              <a:rPr b="0" baseline="-25000" i="1" lang="en" sz="1400" u="none" cap="none" strike="noStrike">
                <a:solidFill>
                  <a:srgbClr val="941751"/>
                </a:solidFill>
                <a:latin typeface="Saira Thin"/>
                <a:ea typeface="Saira Thin"/>
                <a:cs typeface="Saira Thin"/>
                <a:sym typeface="Saira Thin"/>
              </a:rPr>
              <a:t>2</a:t>
            </a:r>
            <a:endParaRPr sz="5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 name="Shape 573"/>
        <p:cNvGrpSpPr/>
        <p:nvPr/>
      </p:nvGrpSpPr>
      <p:grpSpPr>
        <a:xfrm>
          <a:off x="0" y="0"/>
          <a:ext cx="0" cy="0"/>
          <a:chOff x="0" y="0"/>
          <a:chExt cx="0" cy="0"/>
        </a:xfrm>
      </p:grpSpPr>
      <p:sp>
        <p:nvSpPr>
          <p:cNvPr id="574" name="Google Shape;574;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75" name="Google Shape;575;p5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FFFFFF"/>
              </a:buClr>
              <a:buSzPts val="1800"/>
              <a:buFont typeface="Saira"/>
              <a:buNone/>
            </a:pPr>
            <a:r>
              <a:rPr lang="en" sz="1800">
                <a:solidFill>
                  <a:srgbClr val="FFFFFF"/>
                </a:solidFill>
                <a:latin typeface="Saira"/>
                <a:ea typeface="Saira"/>
                <a:cs typeface="Saira"/>
                <a:sym typeface="Saira"/>
              </a:rPr>
              <a:t>Trick for training</a:t>
            </a:r>
            <a:endParaRPr/>
          </a:p>
        </p:txBody>
      </p:sp>
      <p:sp>
        <p:nvSpPr>
          <p:cNvPr id="576" name="Google Shape;576;p56"/>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marR="0" rtl="0" algn="l">
              <a:lnSpc>
                <a:spcPct val="100000"/>
              </a:lnSpc>
              <a:spcBef>
                <a:spcPts val="0"/>
              </a:spcBef>
              <a:spcAft>
                <a:spcPts val="0"/>
              </a:spcAft>
              <a:buClr>
                <a:srgbClr val="666666"/>
              </a:buClr>
              <a:buSzPts val="1900"/>
              <a:buFont typeface="Helvetica Neue"/>
              <a:buChar char="●"/>
            </a:pPr>
            <a:r>
              <a:rPr lang="en" sz="1900">
                <a:solidFill>
                  <a:srgbClr val="000000"/>
                </a:solidFill>
                <a:latin typeface="Saira"/>
                <a:ea typeface="Saira"/>
                <a:cs typeface="Saira"/>
                <a:sym typeface="Saira"/>
              </a:rPr>
              <a:t>Back propagation cannot be carried out in a probabilistic layer: reparametrization</a:t>
            </a:r>
            <a:endParaRPr/>
          </a:p>
        </p:txBody>
      </p:sp>
      <p:pic>
        <p:nvPicPr>
          <p:cNvPr descr="Screen Shot 2021-04-06 at 10.42.56 PM.png" id="577" name="Google Shape;577;p56"/>
          <p:cNvPicPr preferRelativeResize="0"/>
          <p:nvPr/>
        </p:nvPicPr>
        <p:blipFill rotWithShape="1">
          <a:blip r:embed="rId3">
            <a:alphaModFix/>
          </a:blip>
          <a:srcRect b="0" l="0" r="0" t="23424"/>
          <a:stretch/>
        </p:blipFill>
        <p:spPr>
          <a:xfrm>
            <a:off x="1206584" y="2027284"/>
            <a:ext cx="6858001" cy="2772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Contenidos del módulo</a:t>
            </a:r>
            <a:endParaRPr/>
          </a:p>
        </p:txBody>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9" name="Google Shape;119;p21"/>
          <p:cNvPicPr preferRelativeResize="0"/>
          <p:nvPr/>
        </p:nvPicPr>
        <p:blipFill>
          <a:blip r:embed="rId3">
            <a:alphaModFix/>
          </a:blip>
          <a:stretch>
            <a:fillRect/>
          </a:stretch>
        </p:blipFill>
        <p:spPr>
          <a:xfrm>
            <a:off x="355825" y="1144300"/>
            <a:ext cx="4069752" cy="2854900"/>
          </a:xfrm>
          <a:prstGeom prst="rect">
            <a:avLst/>
          </a:prstGeom>
          <a:noFill/>
          <a:ln>
            <a:noFill/>
          </a:ln>
        </p:spPr>
      </p:pic>
      <p:pic>
        <p:nvPicPr>
          <p:cNvPr id="120" name="Google Shape;120;p21"/>
          <p:cNvPicPr preferRelativeResize="0"/>
          <p:nvPr/>
        </p:nvPicPr>
        <p:blipFill>
          <a:blip r:embed="rId4">
            <a:alphaModFix/>
          </a:blip>
          <a:stretch>
            <a:fillRect/>
          </a:stretch>
        </p:blipFill>
        <p:spPr>
          <a:xfrm>
            <a:off x="4877777" y="684300"/>
            <a:ext cx="3742083" cy="3831417"/>
          </a:xfrm>
          <a:prstGeom prst="rect">
            <a:avLst/>
          </a:prstGeom>
          <a:noFill/>
          <a:ln>
            <a:noFill/>
          </a:ln>
        </p:spPr>
      </p:pic>
      <p:sp>
        <p:nvSpPr>
          <p:cNvPr id="121" name="Google Shape;121;p21"/>
          <p:cNvSpPr txBox="1"/>
          <p:nvPr/>
        </p:nvSpPr>
        <p:spPr>
          <a:xfrm>
            <a:off x="4884175" y="4214100"/>
            <a:ext cx="4196700" cy="431100"/>
          </a:xfrm>
          <a:prstGeom prst="rect">
            <a:avLst/>
          </a:prstGeom>
          <a:solidFill>
            <a:schemeClr val="lt1"/>
          </a:solidFill>
          <a:ln>
            <a:noFill/>
          </a:ln>
        </p:spPr>
        <p:txBody>
          <a:bodyPr anchorCtr="0" anchor="t" bIns="91425" lIns="91425" spcFirstLastPara="1" rIns="91425" wrap="square" tIns="91425">
            <a:spAutoFit/>
          </a:bodyPr>
          <a:lstStyle/>
          <a:p>
            <a:pPr indent="-215900" lvl="0" marL="342900" rtl="0" algn="l">
              <a:spcBef>
                <a:spcPts val="0"/>
              </a:spcBef>
              <a:spcAft>
                <a:spcPts val="0"/>
              </a:spcAft>
              <a:buSzPts val="1600"/>
              <a:buFont typeface="Saira Light"/>
              <a:buChar char="●"/>
            </a:pPr>
            <a:r>
              <a:rPr lang="en" sz="1600">
                <a:latin typeface="Saira Light"/>
                <a:ea typeface="Saira Light"/>
                <a:cs typeface="Saira Light"/>
                <a:sym typeface="Saira Light"/>
              </a:rPr>
              <a:t>Grandes modelos de lenguaje (LLMs) </a:t>
            </a:r>
            <a:endParaRPr sz="1600">
              <a:latin typeface="Saira Light"/>
              <a:ea typeface="Saira Light"/>
              <a:cs typeface="Saira Light"/>
              <a:sym typeface="Saira Light"/>
            </a:endParaRPr>
          </a:p>
        </p:txBody>
      </p:sp>
      <p:sp>
        <p:nvSpPr>
          <p:cNvPr id="122" name="Google Shape;122;p21"/>
          <p:cNvSpPr/>
          <p:nvPr/>
        </p:nvSpPr>
        <p:spPr>
          <a:xfrm>
            <a:off x="4342550" y="1852825"/>
            <a:ext cx="4593600" cy="24321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1" name="Shape 581"/>
        <p:cNvGrpSpPr/>
        <p:nvPr/>
      </p:nvGrpSpPr>
      <p:grpSpPr>
        <a:xfrm>
          <a:off x="0" y="0"/>
          <a:ext cx="0" cy="0"/>
          <a:chOff x="0" y="0"/>
          <a:chExt cx="0" cy="0"/>
        </a:xfrm>
      </p:grpSpPr>
      <p:sp>
        <p:nvSpPr>
          <p:cNvPr id="582" name="Google Shape;582;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83" name="Google Shape;583;p5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lang="en" sz="2200"/>
              <a:t>Resumen: </a:t>
            </a:r>
            <a:r>
              <a:rPr i="1" lang="en" sz="2200"/>
              <a:t>autoencoders</a:t>
            </a:r>
            <a:r>
              <a:rPr lang="en" sz="2200"/>
              <a:t> variacionales</a:t>
            </a:r>
            <a:endParaRPr sz="2200"/>
          </a:p>
        </p:txBody>
      </p:sp>
      <p:sp>
        <p:nvSpPr>
          <p:cNvPr id="584" name="Google Shape;584;p57"/>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03200" lvl="0" marL="203200" rtl="0" algn="l">
              <a:lnSpc>
                <a:spcPct val="100000"/>
              </a:lnSpc>
              <a:spcBef>
                <a:spcPts val="0"/>
              </a:spcBef>
              <a:spcAft>
                <a:spcPts val="0"/>
              </a:spcAft>
              <a:buSzPts val="1600"/>
              <a:buChar char="●"/>
            </a:pPr>
            <a:r>
              <a:rPr lang="en" sz="1700">
                <a:solidFill>
                  <a:srgbClr val="000000"/>
                </a:solidFill>
                <a:latin typeface="Saira"/>
                <a:ea typeface="Saira"/>
                <a:cs typeface="Saira"/>
                <a:sym typeface="Saira"/>
              </a:rPr>
              <a:t>Comprimir la representación del mundo en algo que podamos utilizar para aprender</a:t>
            </a:r>
            <a:endParaRPr/>
          </a:p>
          <a:p>
            <a:pPr indent="-203200" lvl="0" marL="203200" rtl="0" algn="l">
              <a:lnSpc>
                <a:spcPct val="100000"/>
              </a:lnSpc>
              <a:spcBef>
                <a:spcPts val="1900"/>
              </a:spcBef>
              <a:spcAft>
                <a:spcPts val="0"/>
              </a:spcAft>
              <a:buSzPts val="1600"/>
              <a:buChar char="●"/>
            </a:pPr>
            <a:r>
              <a:rPr lang="en" sz="1700">
                <a:solidFill>
                  <a:srgbClr val="000000"/>
                </a:solidFill>
                <a:latin typeface="Saira"/>
                <a:ea typeface="Saira"/>
                <a:cs typeface="Saira"/>
                <a:sym typeface="Saira"/>
              </a:rPr>
              <a:t>Las capas pueden ser convolucionales o totalmente conectadas</a:t>
            </a:r>
            <a:endParaRPr/>
          </a:p>
          <a:p>
            <a:pPr indent="-203200" lvl="0" marL="203200" rtl="0" algn="l">
              <a:lnSpc>
                <a:spcPct val="100000"/>
              </a:lnSpc>
              <a:spcBef>
                <a:spcPts val="1900"/>
              </a:spcBef>
              <a:spcAft>
                <a:spcPts val="0"/>
              </a:spcAft>
              <a:buSzPts val="1600"/>
              <a:buChar char="●"/>
            </a:pPr>
            <a:r>
              <a:rPr lang="en" sz="1700">
                <a:solidFill>
                  <a:srgbClr val="000000"/>
                </a:solidFill>
                <a:latin typeface="Saira"/>
                <a:ea typeface="Saira"/>
                <a:cs typeface="Saira"/>
                <a:sym typeface="Saira"/>
              </a:rPr>
              <a:t>Aprender las variables latentes de forma totalmente no supervisada </a:t>
            </a:r>
            <a:endParaRPr/>
          </a:p>
          <a:p>
            <a:pPr indent="-203200" lvl="0" marL="203200" rtl="0" algn="l">
              <a:lnSpc>
                <a:spcPct val="100000"/>
              </a:lnSpc>
              <a:spcBef>
                <a:spcPts val="1900"/>
              </a:spcBef>
              <a:spcAft>
                <a:spcPts val="0"/>
              </a:spcAft>
              <a:buSzPts val="1600"/>
              <a:buChar char="●"/>
            </a:pPr>
            <a:r>
              <a:rPr lang="en" sz="1700">
                <a:solidFill>
                  <a:srgbClr val="000000"/>
                </a:solidFill>
                <a:latin typeface="Saira"/>
                <a:ea typeface="Saira"/>
                <a:cs typeface="Saira"/>
                <a:sym typeface="Saira"/>
              </a:rPr>
              <a:t>Cambiando el valor de una variable latente podemos interpretar lo que significa/representa</a:t>
            </a:r>
            <a:endParaRPr/>
          </a:p>
          <a:p>
            <a:pPr indent="-203200" lvl="0" marL="203200" rtl="0" algn="l">
              <a:lnSpc>
                <a:spcPct val="100000"/>
              </a:lnSpc>
              <a:spcBef>
                <a:spcPts val="1900"/>
              </a:spcBef>
              <a:spcAft>
                <a:spcPts val="0"/>
              </a:spcAft>
              <a:buSzPts val="1600"/>
              <a:buChar char="●"/>
            </a:pPr>
            <a:r>
              <a:rPr b="1" lang="en" sz="1700">
                <a:solidFill>
                  <a:srgbClr val="000000"/>
                </a:solidFill>
                <a:latin typeface="Saira"/>
                <a:ea typeface="Saira"/>
                <a:cs typeface="Saira"/>
                <a:sym typeface="Saira"/>
              </a:rPr>
              <a:t>Generar nuevos ejemplos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8" name="Shape 588"/>
        <p:cNvGrpSpPr/>
        <p:nvPr/>
      </p:nvGrpSpPr>
      <p:grpSpPr>
        <a:xfrm>
          <a:off x="0" y="0"/>
          <a:ext cx="0" cy="0"/>
          <a:chOff x="0" y="0"/>
          <a:chExt cx="0" cy="0"/>
        </a:xfrm>
      </p:grpSpPr>
      <p:sp>
        <p:nvSpPr>
          <p:cNvPr id="589" name="Google Shape;589;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90" name="Google Shape;590;p5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Para qué la modelización generativa?</a:t>
            </a:r>
            <a:endParaRPr/>
          </a:p>
        </p:txBody>
      </p:sp>
      <p:sp>
        <p:nvSpPr>
          <p:cNvPr id="591" name="Google Shape;591;p58"/>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rtl="0" algn="l">
              <a:lnSpc>
                <a:spcPct val="100000"/>
              </a:lnSpc>
              <a:spcBef>
                <a:spcPts val="0"/>
              </a:spcBef>
              <a:spcAft>
                <a:spcPts val="0"/>
              </a:spcAft>
              <a:buSzPts val="1900"/>
              <a:buChar char="●"/>
            </a:pPr>
            <a:r>
              <a:rPr lang="en" sz="1900">
                <a:solidFill>
                  <a:srgbClr val="000000"/>
                </a:solidFill>
                <a:latin typeface="Saira"/>
                <a:ea typeface="Saira"/>
                <a:cs typeface="Saira"/>
                <a:sym typeface="Saira"/>
              </a:rPr>
              <a:t>Para crear bellas imágenes, música, etc.</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Los valores atípicos, se utilizan para mejorar los modelos</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Variables latentes: verdaderos factores explicativos</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Generar un conjunto de datos más justo y representativo que no sesgue los modelos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97" name="Google Shape;597;p59"/>
          <p:cNvSpPr txBox="1"/>
          <p:nvPr>
            <p:ph type="title"/>
          </p:nvPr>
        </p:nvSpPr>
        <p:spPr>
          <a:xfrm>
            <a:off x="311700" y="76600"/>
            <a:ext cx="86652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1900"/>
              <a:buFont typeface="Helvetica Neue"/>
              <a:buNone/>
            </a:pPr>
            <a:r>
              <a:rPr lang="en" sz="2000"/>
              <a:t>Redes Generativas Adversárias </a:t>
            </a:r>
            <a:br>
              <a:rPr lang="en" sz="2000"/>
            </a:br>
            <a:r>
              <a:rPr i="1" lang="en" sz="2000"/>
              <a:t>Generative Adversarial Networks</a:t>
            </a:r>
            <a:r>
              <a:rPr lang="en" sz="2000"/>
              <a:t> (GANs)</a:t>
            </a:r>
            <a:endParaRPr sz="2000"/>
          </a:p>
        </p:txBody>
      </p:sp>
      <p:grpSp>
        <p:nvGrpSpPr>
          <p:cNvPr id="598" name="Google Shape;598;p59"/>
          <p:cNvGrpSpPr/>
          <p:nvPr/>
        </p:nvGrpSpPr>
        <p:grpSpPr>
          <a:xfrm>
            <a:off x="1596644" y="1690121"/>
            <a:ext cx="5914359" cy="3057121"/>
            <a:chOff x="0" y="0"/>
            <a:chExt cx="15771623" cy="8152324"/>
          </a:xfrm>
        </p:grpSpPr>
        <p:pic>
          <p:nvPicPr>
            <p:cNvPr descr="Screen Shot 2021-04-09 at 10.44.19 PM.png" id="599" name="Google Shape;599;p59"/>
            <p:cNvPicPr preferRelativeResize="0"/>
            <p:nvPr/>
          </p:nvPicPr>
          <p:blipFill rotWithShape="1">
            <a:blip r:embed="rId3">
              <a:alphaModFix/>
            </a:blip>
            <a:srcRect b="0" l="23826" r="50144" t="65964"/>
            <a:stretch/>
          </p:blipFill>
          <p:spPr>
            <a:xfrm>
              <a:off x="2190315" y="3762046"/>
              <a:ext cx="6285694" cy="4390278"/>
            </a:xfrm>
            <a:prstGeom prst="rect">
              <a:avLst/>
            </a:prstGeom>
            <a:noFill/>
            <a:ln>
              <a:noFill/>
            </a:ln>
          </p:spPr>
        </p:pic>
        <p:sp>
          <p:nvSpPr>
            <p:cNvPr id="600" name="Google Shape;600;p59"/>
            <p:cNvSpPr/>
            <p:nvPr/>
          </p:nvSpPr>
          <p:spPr>
            <a:xfrm>
              <a:off x="10478123" y="0"/>
              <a:ext cx="5293500" cy="17859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01" name="Google Shape;601;p59"/>
            <p:cNvSpPr/>
            <p:nvPr/>
          </p:nvSpPr>
          <p:spPr>
            <a:xfrm>
              <a:off x="0" y="2678092"/>
              <a:ext cx="6470700" cy="16584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602" name="Google Shape;602;p59"/>
          <p:cNvSpPr txBox="1"/>
          <p:nvPr/>
        </p:nvSpPr>
        <p:spPr>
          <a:xfrm>
            <a:off x="1534623" y="2565056"/>
            <a:ext cx="5099100" cy="2388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200"/>
              <a:buFont typeface="Saira"/>
              <a:buNone/>
            </a:pPr>
            <a:r>
              <a:rPr b="1" i="0" lang="en" sz="1200" u="none" cap="none" strike="noStrike">
                <a:solidFill>
                  <a:srgbClr val="000000"/>
                </a:solidFill>
                <a:latin typeface="Saira"/>
                <a:ea typeface="Saira"/>
                <a:cs typeface="Saira"/>
                <a:sym typeface="Saira"/>
              </a:rPr>
              <a:t>generador: </a:t>
            </a:r>
            <a:r>
              <a:rPr b="0" i="0" lang="en" sz="1200" u="none" cap="none" strike="noStrike">
                <a:solidFill>
                  <a:srgbClr val="000000"/>
                </a:solidFill>
                <a:latin typeface="Saira"/>
                <a:ea typeface="Saira"/>
                <a:cs typeface="Saira"/>
                <a:sym typeface="Saira"/>
              </a:rPr>
              <a:t>convierte unas pocas variables en una imitación de los datos</a:t>
            </a:r>
            <a:endParaRPr sz="500"/>
          </a:p>
        </p:txBody>
      </p:sp>
      <p:sp>
        <p:nvSpPr>
          <p:cNvPr id="603" name="Google Shape;603;p59"/>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rtl="0" algn="l">
              <a:lnSpc>
                <a:spcPct val="100000"/>
              </a:lnSpc>
              <a:spcBef>
                <a:spcPts val="0"/>
              </a:spcBef>
              <a:spcAft>
                <a:spcPts val="0"/>
              </a:spcAft>
              <a:buSzPts val="1900"/>
              <a:buChar char="●"/>
            </a:pPr>
            <a:r>
              <a:rPr lang="en" sz="1900">
                <a:solidFill>
                  <a:srgbClr val="000000"/>
                </a:solidFill>
                <a:latin typeface="Saira"/>
                <a:ea typeface="Saira"/>
                <a:cs typeface="Saira"/>
                <a:sym typeface="Saira"/>
              </a:rPr>
              <a:t>¿Cómo empezar de la nada?</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Cómo mejorar sobre VAE específicamente para la generación de datos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grpSp>
        <p:nvGrpSpPr>
          <p:cNvPr id="609" name="Google Shape;609;p60"/>
          <p:cNvGrpSpPr/>
          <p:nvPr/>
        </p:nvGrpSpPr>
        <p:grpSpPr>
          <a:xfrm>
            <a:off x="1596644" y="1510418"/>
            <a:ext cx="5914359" cy="3236825"/>
            <a:chOff x="0" y="0"/>
            <a:chExt cx="15771623" cy="8631533"/>
          </a:xfrm>
        </p:grpSpPr>
        <p:pic>
          <p:nvPicPr>
            <p:cNvPr descr="Screen Shot 2021-04-09 at 10.44.19 PM.png" id="610" name="Google Shape;610;p60"/>
            <p:cNvPicPr preferRelativeResize="0"/>
            <p:nvPr/>
          </p:nvPicPr>
          <p:blipFill rotWithShape="1">
            <a:blip r:embed="rId3">
              <a:alphaModFix/>
            </a:blip>
            <a:srcRect b="0" l="23827" r="22018" t="33083"/>
            <a:stretch/>
          </p:blipFill>
          <p:spPr>
            <a:xfrm>
              <a:off x="2190315" y="0"/>
              <a:ext cx="13077460" cy="8631533"/>
            </a:xfrm>
            <a:prstGeom prst="rect">
              <a:avLst/>
            </a:prstGeom>
            <a:noFill/>
            <a:ln>
              <a:noFill/>
            </a:ln>
          </p:spPr>
        </p:pic>
        <p:sp>
          <p:nvSpPr>
            <p:cNvPr id="611" name="Google Shape;611;p60"/>
            <p:cNvSpPr/>
            <p:nvPr/>
          </p:nvSpPr>
          <p:spPr>
            <a:xfrm>
              <a:off x="10478123" y="479209"/>
              <a:ext cx="5293500" cy="17859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12" name="Google Shape;612;p60"/>
            <p:cNvSpPr/>
            <p:nvPr/>
          </p:nvSpPr>
          <p:spPr>
            <a:xfrm>
              <a:off x="0" y="3157302"/>
              <a:ext cx="5952300" cy="17859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613" name="Google Shape;613;p60"/>
          <p:cNvSpPr txBox="1"/>
          <p:nvPr/>
        </p:nvSpPr>
        <p:spPr>
          <a:xfrm>
            <a:off x="1195549" y="891425"/>
            <a:ext cx="60777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1" i="0" lang="en" sz="1900" u="none" cap="none" strike="noStrike">
                <a:solidFill>
                  <a:srgbClr val="000000"/>
                </a:solidFill>
                <a:latin typeface="Saira"/>
                <a:ea typeface="Saira"/>
                <a:cs typeface="Saira"/>
                <a:sym typeface="Saira"/>
              </a:rPr>
              <a:t>Solución: </a:t>
            </a:r>
            <a:r>
              <a:rPr b="0" i="0" lang="en" sz="1900" u="none" cap="none" strike="noStrike">
                <a:solidFill>
                  <a:srgbClr val="000000"/>
                </a:solidFill>
                <a:latin typeface="Saira"/>
                <a:ea typeface="Saira"/>
                <a:cs typeface="Saira"/>
                <a:sym typeface="Saira"/>
              </a:rPr>
              <a:t>¡hacer que dos redes compitan entre sí!</a:t>
            </a:r>
            <a:endParaRPr sz="500"/>
          </a:p>
        </p:txBody>
      </p:sp>
      <p:sp>
        <p:nvSpPr>
          <p:cNvPr id="614" name="Google Shape;614;p60"/>
          <p:cNvSpPr txBox="1"/>
          <p:nvPr/>
        </p:nvSpPr>
        <p:spPr>
          <a:xfrm>
            <a:off x="1540874" y="4504842"/>
            <a:ext cx="7214100" cy="2019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200"/>
              <a:buFont typeface="Saira"/>
              <a:buNone/>
            </a:pPr>
            <a:r>
              <a:rPr b="1" i="0" lang="en" sz="1200" u="none" cap="none" strike="noStrike">
                <a:solidFill>
                  <a:srgbClr val="000000"/>
                </a:solidFill>
                <a:highlight>
                  <a:schemeClr val="lt1"/>
                </a:highlight>
                <a:latin typeface="Saira"/>
                <a:ea typeface="Saira"/>
                <a:cs typeface="Saira"/>
                <a:sym typeface="Saira"/>
              </a:rPr>
              <a:t>generador: </a:t>
            </a:r>
            <a:r>
              <a:rPr b="0" i="0" lang="en" sz="1200" u="none" cap="none" strike="noStrike">
                <a:solidFill>
                  <a:srgbClr val="000000"/>
                </a:solidFill>
                <a:highlight>
                  <a:schemeClr val="lt1"/>
                </a:highlight>
                <a:latin typeface="Saira"/>
                <a:ea typeface="Saira"/>
                <a:cs typeface="Saira"/>
                <a:sym typeface="Saira"/>
              </a:rPr>
              <a:t>convierte el ruido en una imitación de los datos para intentar engañar al discriminador    </a:t>
            </a:r>
            <a:endParaRPr sz="500">
              <a:highlight>
                <a:schemeClr val="lt1"/>
              </a:highlight>
            </a:endParaRPr>
          </a:p>
        </p:txBody>
      </p:sp>
      <p:sp>
        <p:nvSpPr>
          <p:cNvPr id="615" name="Google Shape;615;p60"/>
          <p:cNvSpPr txBox="1"/>
          <p:nvPr/>
        </p:nvSpPr>
        <p:spPr>
          <a:xfrm>
            <a:off x="4984075" y="1582599"/>
            <a:ext cx="2920800" cy="4974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200"/>
              <a:buFont typeface="Saira"/>
              <a:buNone/>
            </a:pPr>
            <a:r>
              <a:rPr b="1" i="0" lang="en" sz="1200" u="none" cap="none" strike="noStrike">
                <a:solidFill>
                  <a:srgbClr val="000000"/>
                </a:solidFill>
                <a:latin typeface="Saira"/>
                <a:ea typeface="Saira"/>
                <a:cs typeface="Saira"/>
                <a:sym typeface="Saira"/>
              </a:rPr>
              <a:t>discriminador:</a:t>
            </a:r>
            <a:r>
              <a:rPr b="0" i="0" lang="en" sz="1200" u="none" cap="none" strike="noStrike">
                <a:solidFill>
                  <a:srgbClr val="000000"/>
                </a:solidFill>
                <a:latin typeface="Saira"/>
                <a:ea typeface="Saira"/>
                <a:cs typeface="Saira"/>
                <a:sym typeface="Saira"/>
              </a:rPr>
              <a:t> intenta separar los datos reales de los falsos creados por el generador</a:t>
            </a:r>
            <a:endParaRPr sz="500"/>
          </a:p>
        </p:txBody>
      </p:sp>
      <p:sp>
        <p:nvSpPr>
          <p:cNvPr id="616" name="Google Shape;616;p60"/>
          <p:cNvSpPr txBox="1"/>
          <p:nvPr/>
        </p:nvSpPr>
        <p:spPr>
          <a:xfrm>
            <a:off x="1513385" y="1579560"/>
            <a:ext cx="3198300" cy="1275300"/>
          </a:xfrm>
          <a:prstGeom prst="rect">
            <a:avLst/>
          </a:prstGeom>
          <a:noFill/>
          <a:ln>
            <a:noFill/>
          </a:ln>
        </p:spPr>
        <p:txBody>
          <a:bodyPr anchorCtr="0" anchor="ctr" bIns="26775" lIns="26775" spcFirstLastPara="1" rIns="26775" wrap="square" tIns="26775">
            <a:spAutoFit/>
          </a:bodyPr>
          <a:lstStyle/>
          <a:p>
            <a:pPr indent="0" lvl="0" marL="0" marR="0" rtl="0" algn="l">
              <a:lnSpc>
                <a:spcPct val="80000"/>
              </a:lnSpc>
              <a:spcBef>
                <a:spcPts val="0"/>
              </a:spcBef>
              <a:spcAft>
                <a:spcPts val="0"/>
              </a:spcAft>
              <a:buClr>
                <a:srgbClr val="000000"/>
              </a:buClr>
              <a:buSzPts val="1900"/>
              <a:buFont typeface="Saira"/>
              <a:buNone/>
            </a:pPr>
            <a:r>
              <a:rPr b="1" i="0" lang="en" sz="1900" u="none" cap="none" strike="noStrike">
                <a:solidFill>
                  <a:srgbClr val="000000"/>
                </a:solidFill>
                <a:latin typeface="Saira"/>
                <a:ea typeface="Saira"/>
                <a:cs typeface="Saira"/>
                <a:sym typeface="Saira"/>
              </a:rPr>
              <a:t>Entrenamiento:</a:t>
            </a:r>
            <a:endParaRPr sz="500"/>
          </a:p>
          <a:p>
            <a:pPr indent="0" lvl="0" marL="0" marR="0" rtl="0" algn="l">
              <a:lnSpc>
                <a:spcPct val="80000"/>
              </a:lnSpc>
              <a:spcBef>
                <a:spcPts val="20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Maximizar el éxito de la generación</a:t>
            </a:r>
            <a:endParaRPr sz="500"/>
          </a:p>
          <a:p>
            <a:pPr indent="0" lvl="0" marL="0" marR="0" rtl="0" algn="l">
              <a:lnSpc>
                <a:spcPct val="80000"/>
              </a:lnSpc>
              <a:spcBef>
                <a:spcPts val="20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Minimizar el error en la discriminación </a:t>
            </a:r>
            <a:endParaRPr sz="500"/>
          </a:p>
        </p:txBody>
      </p:sp>
      <p:sp>
        <p:nvSpPr>
          <p:cNvPr id="617" name="Google Shape;617;p60"/>
          <p:cNvSpPr txBox="1"/>
          <p:nvPr>
            <p:ph type="title"/>
          </p:nvPr>
        </p:nvSpPr>
        <p:spPr>
          <a:xfrm>
            <a:off x="311700" y="76600"/>
            <a:ext cx="86652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1900"/>
              <a:buFont typeface="Helvetica Neue"/>
              <a:buNone/>
            </a:pPr>
            <a:r>
              <a:rPr lang="en" sz="2000"/>
              <a:t>Redes Generativas Adversárias </a:t>
            </a:r>
            <a:br>
              <a:rPr lang="en" sz="2000"/>
            </a:br>
            <a:r>
              <a:rPr i="1" lang="en" sz="2000"/>
              <a:t>Generative Adversarial Networks</a:t>
            </a:r>
            <a:r>
              <a:rPr lang="en" sz="2000"/>
              <a:t> (GANs)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grpSp>
        <p:nvGrpSpPr>
          <p:cNvPr id="623" name="Google Shape;623;p61"/>
          <p:cNvGrpSpPr/>
          <p:nvPr/>
        </p:nvGrpSpPr>
        <p:grpSpPr>
          <a:xfrm>
            <a:off x="1596644" y="1690121"/>
            <a:ext cx="5914359" cy="3057121"/>
            <a:chOff x="0" y="0"/>
            <a:chExt cx="15771623" cy="8152324"/>
          </a:xfrm>
        </p:grpSpPr>
        <p:pic>
          <p:nvPicPr>
            <p:cNvPr descr="Screen Shot 2021-04-09 at 10.44.19 PM.png" id="624" name="Google Shape;624;p61"/>
            <p:cNvPicPr preferRelativeResize="0"/>
            <p:nvPr/>
          </p:nvPicPr>
          <p:blipFill rotWithShape="1">
            <a:blip r:embed="rId3">
              <a:alphaModFix/>
            </a:blip>
            <a:srcRect b="0" l="23826" r="50144" t="65964"/>
            <a:stretch/>
          </p:blipFill>
          <p:spPr>
            <a:xfrm>
              <a:off x="2190315" y="3762046"/>
              <a:ext cx="6285694" cy="4390278"/>
            </a:xfrm>
            <a:prstGeom prst="rect">
              <a:avLst/>
            </a:prstGeom>
            <a:noFill/>
            <a:ln>
              <a:noFill/>
            </a:ln>
          </p:spPr>
        </p:pic>
        <p:sp>
          <p:nvSpPr>
            <p:cNvPr id="625" name="Google Shape;625;p61"/>
            <p:cNvSpPr/>
            <p:nvPr/>
          </p:nvSpPr>
          <p:spPr>
            <a:xfrm>
              <a:off x="10478123" y="0"/>
              <a:ext cx="5293500" cy="17859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26" name="Google Shape;626;p61"/>
            <p:cNvSpPr/>
            <p:nvPr/>
          </p:nvSpPr>
          <p:spPr>
            <a:xfrm>
              <a:off x="0" y="2678092"/>
              <a:ext cx="6470700" cy="16584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627" name="Google Shape;627;p61"/>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rtl="0" algn="l">
              <a:lnSpc>
                <a:spcPct val="100000"/>
              </a:lnSpc>
              <a:spcBef>
                <a:spcPts val="0"/>
              </a:spcBef>
              <a:spcAft>
                <a:spcPts val="0"/>
              </a:spcAft>
              <a:buSzPts val="1900"/>
              <a:buChar char="●"/>
            </a:pPr>
            <a:r>
              <a:rPr lang="en" sz="1900">
                <a:solidFill>
                  <a:srgbClr val="000000"/>
                </a:solidFill>
                <a:latin typeface="Saira"/>
                <a:ea typeface="Saira"/>
                <a:cs typeface="Saira"/>
                <a:sym typeface="Saira"/>
              </a:rPr>
              <a:t>Una vez entrenada la red generativa, puede utilizarse para generar nuevos datos</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Si en lugar de variables aleatorias en el espacio latente, entendemos la representación de la variable, podemos crear imágenes con </a:t>
            </a:r>
            <a:r>
              <a:rPr b="1" lang="en">
                <a:latin typeface="Saira"/>
                <a:ea typeface="Saira"/>
                <a:cs typeface="Saira"/>
                <a:sym typeface="Saira"/>
              </a:rPr>
              <a:t>características específicas</a:t>
            </a:r>
            <a:endParaRPr/>
          </a:p>
        </p:txBody>
      </p:sp>
      <p:sp>
        <p:nvSpPr>
          <p:cNvPr id="628" name="Google Shape;628;p61"/>
          <p:cNvSpPr txBox="1"/>
          <p:nvPr/>
        </p:nvSpPr>
        <p:spPr>
          <a:xfrm>
            <a:off x="1213299" y="2809180"/>
            <a:ext cx="7214100" cy="2019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200"/>
              <a:buFont typeface="Saira"/>
              <a:buNone/>
            </a:pPr>
            <a:r>
              <a:rPr b="1" i="0" lang="en" sz="1200" u="none" cap="none" strike="noStrike">
                <a:solidFill>
                  <a:srgbClr val="000000"/>
                </a:solidFill>
                <a:latin typeface="Saira"/>
                <a:ea typeface="Saira"/>
                <a:cs typeface="Saira"/>
                <a:sym typeface="Saira"/>
              </a:rPr>
              <a:t>generador: </a:t>
            </a:r>
            <a:r>
              <a:rPr b="0" i="0" lang="en" sz="1200" u="none" cap="none" strike="noStrike">
                <a:solidFill>
                  <a:srgbClr val="000000"/>
                </a:solidFill>
                <a:latin typeface="Saira"/>
                <a:ea typeface="Saira"/>
                <a:cs typeface="Saira"/>
                <a:sym typeface="Saira"/>
              </a:rPr>
              <a:t>convierte el ruido en una imitación de los datos para intentar engañar al discriminador</a:t>
            </a:r>
            <a:endParaRPr sz="500"/>
          </a:p>
        </p:txBody>
      </p:sp>
      <p:sp>
        <p:nvSpPr>
          <p:cNvPr id="629" name="Google Shape;629;p61"/>
          <p:cNvSpPr txBox="1"/>
          <p:nvPr>
            <p:ph type="title"/>
          </p:nvPr>
        </p:nvSpPr>
        <p:spPr>
          <a:xfrm>
            <a:off x="311700" y="76600"/>
            <a:ext cx="86652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1900"/>
              <a:buFont typeface="Helvetica Neue"/>
              <a:buNone/>
            </a:pPr>
            <a:r>
              <a:rPr lang="en" sz="2000"/>
              <a:t>Redes Generativas Adversárias </a:t>
            </a:r>
            <a:br>
              <a:rPr lang="en" sz="2000"/>
            </a:br>
            <a:r>
              <a:rPr i="1" lang="en" sz="2000"/>
              <a:t>Generative Adversarial Networks</a:t>
            </a:r>
            <a:r>
              <a:rPr lang="en" sz="2000"/>
              <a:t> (GANs)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2"/>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rtl="0" algn="l">
              <a:lnSpc>
                <a:spcPct val="100000"/>
              </a:lnSpc>
              <a:spcBef>
                <a:spcPts val="0"/>
              </a:spcBef>
              <a:spcAft>
                <a:spcPts val="0"/>
              </a:spcAft>
              <a:buSzPts val="1900"/>
              <a:buChar char="●"/>
            </a:pPr>
            <a:r>
              <a:rPr lang="en" sz="1900">
                <a:solidFill>
                  <a:srgbClr val="000000"/>
                </a:solidFill>
                <a:latin typeface="Saira"/>
                <a:ea typeface="Saira"/>
                <a:cs typeface="Saira"/>
                <a:sym typeface="Saira"/>
              </a:rPr>
              <a:t>Una vez entrenada la red generativa, puede utilizarse para generar nuevos datos</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Si en lugar de variables aleatorias en el espacio latente, entendemos la representación de la variable, podemos crear imágenes con </a:t>
            </a:r>
            <a:r>
              <a:rPr b="1" lang="en">
                <a:latin typeface="Saira"/>
                <a:ea typeface="Saira"/>
                <a:cs typeface="Saira"/>
                <a:sym typeface="Saira"/>
              </a:rPr>
              <a:t>características específicas</a:t>
            </a:r>
            <a:endParaRPr/>
          </a:p>
        </p:txBody>
      </p:sp>
      <p:sp>
        <p:nvSpPr>
          <p:cNvPr id="635" name="Google Shape;635;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descr="Screen Shot 2021-05-05 at 3.50.42 PM.png" id="636" name="Google Shape;636;p62"/>
          <p:cNvPicPr preferRelativeResize="0"/>
          <p:nvPr/>
        </p:nvPicPr>
        <p:blipFill rotWithShape="1">
          <a:blip r:embed="rId3">
            <a:alphaModFix/>
          </a:blip>
          <a:srcRect b="0" l="0" r="0" t="0"/>
          <a:stretch/>
        </p:blipFill>
        <p:spPr>
          <a:xfrm>
            <a:off x="366620" y="3292778"/>
            <a:ext cx="8427510" cy="1125560"/>
          </a:xfrm>
          <a:prstGeom prst="rect">
            <a:avLst/>
          </a:prstGeom>
          <a:noFill/>
          <a:ln>
            <a:noFill/>
          </a:ln>
        </p:spPr>
      </p:pic>
      <p:sp>
        <p:nvSpPr>
          <p:cNvPr id="637" name="Google Shape;637;p62"/>
          <p:cNvSpPr txBox="1"/>
          <p:nvPr>
            <p:ph type="title"/>
          </p:nvPr>
        </p:nvSpPr>
        <p:spPr>
          <a:xfrm>
            <a:off x="311700" y="76600"/>
            <a:ext cx="86652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1900"/>
              <a:buFont typeface="Helvetica Neue"/>
              <a:buNone/>
            </a:pPr>
            <a:r>
              <a:rPr lang="en" sz="2000"/>
              <a:t>Redes Generativas Adversárias </a:t>
            </a:r>
            <a:br>
              <a:rPr lang="en" sz="2000"/>
            </a:br>
            <a:r>
              <a:rPr i="1" lang="en" sz="2000"/>
              <a:t>Generative Adversarial Networks</a:t>
            </a:r>
            <a:r>
              <a:rPr lang="en" sz="2000"/>
              <a:t> (GANs)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643" name="Google Shape;643;p6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400"/>
              <a:t>Crecimiento progresivo de las GANs</a:t>
            </a:r>
            <a:endParaRPr/>
          </a:p>
        </p:txBody>
      </p:sp>
      <p:sp>
        <p:nvSpPr>
          <p:cNvPr id="644" name="Google Shape;644;p63"/>
          <p:cNvSpPr txBox="1"/>
          <p:nvPr>
            <p:ph idx="1" type="body"/>
          </p:nvPr>
        </p:nvSpPr>
        <p:spPr>
          <a:xfrm>
            <a:off x="311700" y="681638"/>
            <a:ext cx="8520600" cy="3734700"/>
          </a:xfrm>
          <a:prstGeom prst="rect">
            <a:avLst/>
          </a:prstGeom>
          <a:noFill/>
          <a:ln>
            <a:noFill/>
          </a:ln>
        </p:spPr>
        <p:txBody>
          <a:bodyPr anchorCtr="0" anchor="t" bIns="91425" lIns="91425" spcFirstLastPara="1" rIns="91425" wrap="square" tIns="91425">
            <a:normAutofit/>
          </a:bodyPr>
          <a:lstStyle/>
          <a:p>
            <a:pPr indent="-228600" lvl="0" marL="228600" marR="0" rtl="0" algn="l">
              <a:lnSpc>
                <a:spcPct val="100000"/>
              </a:lnSpc>
              <a:spcBef>
                <a:spcPts val="0"/>
              </a:spcBef>
              <a:spcAft>
                <a:spcPts val="0"/>
              </a:spcAft>
              <a:buClr>
                <a:srgbClr val="666666"/>
              </a:buClr>
              <a:buSzPts val="1800"/>
              <a:buFont typeface="Helvetica Neue"/>
              <a:buChar char="●"/>
            </a:pPr>
            <a:r>
              <a:rPr lang="en" sz="1800">
                <a:solidFill>
                  <a:srgbClr val="000000"/>
                </a:solidFill>
                <a:latin typeface="Saira"/>
                <a:ea typeface="Saira"/>
                <a:cs typeface="Saira"/>
                <a:sym typeface="Saira"/>
              </a:rPr>
              <a:t>Construir de forma iterativa más detalles en las instancias que se generan</a:t>
            </a:r>
            <a:endParaRPr/>
          </a:p>
        </p:txBody>
      </p:sp>
      <p:pic>
        <p:nvPicPr>
          <p:cNvPr descr="Screen Shot 2021-05-05 at 2.06.41 PM.png" id="645" name="Google Shape;645;p63"/>
          <p:cNvPicPr preferRelativeResize="0"/>
          <p:nvPr/>
        </p:nvPicPr>
        <p:blipFill rotWithShape="1">
          <a:blip r:embed="rId3">
            <a:alphaModFix/>
          </a:blip>
          <a:srcRect b="0" l="0" r="0" t="0"/>
          <a:stretch/>
        </p:blipFill>
        <p:spPr>
          <a:xfrm>
            <a:off x="3421113" y="1138526"/>
            <a:ext cx="4680824" cy="2856328"/>
          </a:xfrm>
          <a:prstGeom prst="rect">
            <a:avLst/>
          </a:prstGeom>
          <a:noFill/>
          <a:ln>
            <a:noFill/>
          </a:ln>
        </p:spPr>
      </p:pic>
      <p:sp>
        <p:nvSpPr>
          <p:cNvPr id="646" name="Google Shape;646;p63"/>
          <p:cNvSpPr txBox="1"/>
          <p:nvPr/>
        </p:nvSpPr>
        <p:spPr>
          <a:xfrm>
            <a:off x="394129" y="1257242"/>
            <a:ext cx="2489100" cy="2876100"/>
          </a:xfrm>
          <a:prstGeom prst="rect">
            <a:avLst/>
          </a:prstGeom>
          <a:noFill/>
          <a:ln>
            <a:noFill/>
          </a:ln>
        </p:spPr>
        <p:txBody>
          <a:bodyPr anchorCtr="0" anchor="ctr" bIns="26775" lIns="26775" spcFirstLastPara="1" rIns="26775" wrap="square" tIns="26775">
            <a:spAutoFit/>
          </a:bodyPr>
          <a:lstStyle/>
          <a:p>
            <a:pPr indent="-222250" lvl="1" marL="393700" marR="0" rtl="0" algn="l">
              <a:lnSpc>
                <a:spcPct val="100000"/>
              </a:lnSpc>
              <a:spcBef>
                <a:spcPts val="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añadiendo progresivamente capas de mayor resolución espacial (imágenes)</a:t>
            </a:r>
            <a:endParaRPr sz="500"/>
          </a:p>
          <a:p>
            <a:pPr indent="-222250" lvl="1" marL="393700" marR="0" rtl="0" algn="l">
              <a:lnSpc>
                <a:spcPct val="100000"/>
              </a:lnSpc>
              <a:spcBef>
                <a:spcPts val="11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Construcción progresiva del generador y de los discriminadores</a:t>
            </a:r>
            <a:endParaRPr sz="500"/>
          </a:p>
          <a:p>
            <a:pPr indent="-222250" lvl="1" marL="393700" marR="0" rtl="0" algn="l">
              <a:lnSpc>
                <a:spcPct val="100000"/>
              </a:lnSpc>
              <a:spcBef>
                <a:spcPts val="11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Imágenes sintéticas muy bien resueltas</a:t>
            </a:r>
            <a:endParaRPr sz="500"/>
          </a:p>
        </p:txBody>
      </p:sp>
      <p:sp>
        <p:nvSpPr>
          <p:cNvPr id="647" name="Google Shape;647;p63"/>
          <p:cNvSpPr txBox="1"/>
          <p:nvPr/>
        </p:nvSpPr>
        <p:spPr>
          <a:xfrm>
            <a:off x="2841581" y="4069767"/>
            <a:ext cx="6524700" cy="223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100"/>
              <a:buFont typeface="Saira Light"/>
              <a:buNone/>
            </a:pPr>
            <a:r>
              <a:rPr b="0" i="0" lang="en" sz="1100" u="none" cap="none" strike="noStrike">
                <a:solidFill>
                  <a:srgbClr val="000000"/>
                </a:solidFill>
                <a:latin typeface="Saira Light"/>
                <a:ea typeface="Saira Light"/>
                <a:cs typeface="Saira Light"/>
                <a:sym typeface="Saira Light"/>
              </a:rPr>
              <a:t>Tero Karras, Timo Aila, Samuli Laine, Jaakko Lehtinen, https://arxiv.org/abs/1710.10196</a:t>
            </a:r>
            <a:endParaRPr sz="500"/>
          </a:p>
        </p:txBody>
      </p:sp>
      <p:sp>
        <p:nvSpPr>
          <p:cNvPr id="648" name="Google Shape;648;p63"/>
          <p:cNvSpPr txBox="1"/>
          <p:nvPr/>
        </p:nvSpPr>
        <p:spPr>
          <a:xfrm>
            <a:off x="3318463" y="4443263"/>
            <a:ext cx="4662000" cy="16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Saira Light"/>
              <a:buNone/>
            </a:pPr>
            <a:r>
              <a:rPr b="0" i="0" lang="en" sz="1100" u="none" cap="none" strike="noStrike">
                <a:solidFill>
                  <a:srgbClr val="000000"/>
                </a:solidFill>
                <a:latin typeface="Saira Light"/>
                <a:ea typeface="Saira Light"/>
                <a:cs typeface="Saira Light"/>
                <a:sym typeface="Saira Light"/>
              </a:rPr>
              <a:t>Generar caras eligiendo atributos: https://dash.gallery/dash-gan-editor/</a:t>
            </a:r>
            <a:endParaRPr sz="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654" name="Google Shape;654;p6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lang="en" sz="2200"/>
              <a:t>Style GAN</a:t>
            </a:r>
            <a:endParaRPr sz="2200"/>
          </a:p>
        </p:txBody>
      </p:sp>
      <p:sp>
        <p:nvSpPr>
          <p:cNvPr id="655" name="Google Shape;655;p64"/>
          <p:cNvSpPr txBox="1"/>
          <p:nvPr>
            <p:ph idx="1" type="body"/>
          </p:nvPr>
        </p:nvSpPr>
        <p:spPr>
          <a:xfrm>
            <a:off x="311700" y="681638"/>
            <a:ext cx="8520600" cy="3734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666666"/>
              </a:buClr>
              <a:buSzPts val="1900"/>
              <a:buFont typeface="Helvetica Neue"/>
              <a:buNone/>
            </a:pPr>
            <a:r>
              <a:rPr lang="en" sz="1900">
                <a:solidFill>
                  <a:srgbClr val="000000"/>
                </a:solidFill>
                <a:latin typeface="Saira"/>
                <a:ea typeface="Saira"/>
                <a:cs typeface="Saira"/>
                <a:sym typeface="Saira"/>
              </a:rPr>
              <a:t>Transferencia de estilo</a:t>
            </a:r>
            <a:endParaRPr/>
          </a:p>
        </p:txBody>
      </p:sp>
      <p:pic>
        <p:nvPicPr>
          <p:cNvPr descr="Screen Shot 2021-05-05 at 2.16.39 PM.png" id="656" name="Google Shape;656;p64"/>
          <p:cNvPicPr preferRelativeResize="0"/>
          <p:nvPr/>
        </p:nvPicPr>
        <p:blipFill rotWithShape="1">
          <a:blip r:embed="rId3">
            <a:alphaModFix/>
          </a:blip>
          <a:srcRect b="0" l="0" r="0" t="0"/>
          <a:stretch/>
        </p:blipFill>
        <p:spPr>
          <a:xfrm>
            <a:off x="596407" y="1116518"/>
            <a:ext cx="2922124" cy="3448268"/>
          </a:xfrm>
          <a:prstGeom prst="rect">
            <a:avLst/>
          </a:prstGeom>
          <a:noFill/>
          <a:ln>
            <a:noFill/>
          </a:ln>
        </p:spPr>
      </p:pic>
      <p:pic>
        <p:nvPicPr>
          <p:cNvPr descr="Screen Shot 2021-05-05 at 3.03.40 PM.png" id="657" name="Google Shape;657;p64"/>
          <p:cNvPicPr preferRelativeResize="0"/>
          <p:nvPr/>
        </p:nvPicPr>
        <p:blipFill rotWithShape="1">
          <a:blip r:embed="rId4">
            <a:alphaModFix/>
          </a:blip>
          <a:srcRect b="0" l="0" r="0" t="0"/>
          <a:stretch/>
        </p:blipFill>
        <p:spPr>
          <a:xfrm>
            <a:off x="3940508" y="1210476"/>
            <a:ext cx="4739101" cy="3115898"/>
          </a:xfrm>
          <a:prstGeom prst="rect">
            <a:avLst/>
          </a:prstGeom>
          <a:noFill/>
          <a:ln>
            <a:noFill/>
          </a:ln>
        </p:spPr>
      </p:pic>
      <p:pic>
        <p:nvPicPr>
          <p:cNvPr descr="Screen Shot 2021-05-05 at 3.04.28 PM.png" id="658" name="Google Shape;658;p64"/>
          <p:cNvPicPr preferRelativeResize="0"/>
          <p:nvPr/>
        </p:nvPicPr>
        <p:blipFill rotWithShape="1">
          <a:blip r:embed="rId5">
            <a:alphaModFix/>
          </a:blip>
          <a:srcRect b="0" l="0" r="0" t="0"/>
          <a:stretch/>
        </p:blipFill>
        <p:spPr>
          <a:xfrm>
            <a:off x="3935746" y="1198545"/>
            <a:ext cx="4763699" cy="3159429"/>
          </a:xfrm>
          <a:prstGeom prst="rect">
            <a:avLst/>
          </a:prstGeom>
          <a:noFill/>
          <a:ln>
            <a:noFill/>
          </a:ln>
        </p:spPr>
      </p:pic>
      <p:sp>
        <p:nvSpPr>
          <p:cNvPr id="659" name="Google Shape;659;p64"/>
          <p:cNvSpPr txBox="1"/>
          <p:nvPr/>
        </p:nvSpPr>
        <p:spPr>
          <a:xfrm>
            <a:off x="5182412" y="769046"/>
            <a:ext cx="30357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Saira"/>
              <a:buNone/>
            </a:pPr>
            <a:r>
              <a:rPr b="0" i="0" lang="en" sz="1400" u="sng" cap="none" strike="noStrike">
                <a:solidFill>
                  <a:srgbClr val="000000"/>
                </a:solidFill>
                <a:latin typeface="Saira"/>
                <a:ea typeface="Saira"/>
                <a:cs typeface="Saira"/>
                <a:sym typeface="Saira"/>
                <a:hlinkClick r:id="rId6">
                  <a:extLst>
                    <a:ext uri="{A12FA001-AC4F-418D-AE19-62706E023703}">
                      <ahyp:hlinkClr val="tx"/>
                    </a:ext>
                  </a:extLst>
                </a:hlinkClick>
              </a:rPr>
              <a:t>https://thispersondoesnotexist.com/</a:t>
            </a:r>
            <a:endParaRPr sz="500"/>
          </a:p>
        </p:txBody>
      </p:sp>
      <p:sp>
        <p:nvSpPr>
          <p:cNvPr id="660" name="Google Shape;660;p64"/>
          <p:cNvSpPr txBox="1"/>
          <p:nvPr/>
        </p:nvSpPr>
        <p:spPr>
          <a:xfrm>
            <a:off x="8386302" y="4397681"/>
            <a:ext cx="3015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2019</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666" name="Google Shape;666;p6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Otros desarrollos</a:t>
            </a:r>
            <a:endParaRPr/>
          </a:p>
        </p:txBody>
      </p:sp>
      <p:sp>
        <p:nvSpPr>
          <p:cNvPr id="667" name="Google Shape;667;p65"/>
          <p:cNvSpPr txBox="1"/>
          <p:nvPr>
            <p:ph idx="1" type="body"/>
          </p:nvPr>
        </p:nvSpPr>
        <p:spPr>
          <a:xfrm>
            <a:off x="235500" y="605441"/>
            <a:ext cx="8520600" cy="1170600"/>
          </a:xfrm>
          <a:prstGeom prst="rect">
            <a:avLst/>
          </a:prstGeom>
          <a:noFill/>
          <a:ln>
            <a:noFill/>
          </a:ln>
        </p:spPr>
        <p:txBody>
          <a:bodyPr anchorCtr="0" anchor="t" bIns="91425" lIns="91425" spcFirstLastPara="1" rIns="91425" wrap="square" tIns="91425">
            <a:normAutofit/>
          </a:bodyPr>
          <a:lstStyle/>
          <a:p>
            <a:pPr indent="-234950" lvl="1" marL="406400" rtl="0" algn="l">
              <a:lnSpc>
                <a:spcPct val="90000"/>
              </a:lnSpc>
              <a:spcBef>
                <a:spcPts val="0"/>
              </a:spcBef>
              <a:spcAft>
                <a:spcPts val="0"/>
              </a:spcAft>
              <a:buSzPts val="1700"/>
              <a:buChar char="○"/>
            </a:pPr>
            <a:r>
              <a:rPr lang="en" sz="1700">
                <a:solidFill>
                  <a:srgbClr val="000000"/>
                </a:solidFill>
                <a:latin typeface="Saira"/>
                <a:ea typeface="Saira"/>
                <a:cs typeface="Saira"/>
                <a:sym typeface="Saira"/>
              </a:rPr>
              <a:t>Traducción por parejas (</a:t>
            </a:r>
            <a:r>
              <a:rPr b="1" i="1" lang="en" sz="1700">
                <a:latin typeface="Saira"/>
                <a:ea typeface="Saira"/>
                <a:cs typeface="Saira"/>
                <a:sym typeface="Saira"/>
              </a:rPr>
              <a:t>paired translation</a:t>
            </a:r>
            <a:r>
              <a:rPr lang="en" sz="1700">
                <a:solidFill>
                  <a:srgbClr val="000000"/>
                </a:solidFill>
                <a:latin typeface="Saira"/>
                <a:ea typeface="Saira"/>
                <a:cs typeface="Saira"/>
                <a:sym typeface="Saira"/>
              </a:rPr>
              <a:t>)</a:t>
            </a:r>
            <a:endParaRPr sz="1700"/>
          </a:p>
          <a:p>
            <a:pPr indent="-222250" lvl="2" marL="571500" rtl="0" algn="l">
              <a:lnSpc>
                <a:spcPct val="90000"/>
              </a:lnSpc>
              <a:spcBef>
                <a:spcPts val="400"/>
              </a:spcBef>
              <a:spcAft>
                <a:spcPts val="0"/>
              </a:spcAft>
              <a:buSzPts val="1700"/>
              <a:buChar char="○"/>
            </a:pPr>
            <a:r>
              <a:rPr lang="en" sz="1700">
                <a:solidFill>
                  <a:srgbClr val="000000"/>
                </a:solidFill>
                <a:latin typeface="Saira"/>
                <a:ea typeface="Saira"/>
                <a:cs typeface="Saira"/>
                <a:sym typeface="Saira"/>
              </a:rPr>
              <a:t>coloración: </a:t>
            </a:r>
            <a:r>
              <a:rPr lang="en" sz="1700" u="sng">
                <a:solidFill>
                  <a:schemeClr val="hlink"/>
                </a:solidFill>
                <a:hlinkClick r:id="rId3"/>
              </a:rPr>
              <a:t>https://deepai.org/machine-learning-model/colorizer</a:t>
            </a:r>
            <a:endParaRPr sz="1700"/>
          </a:p>
          <a:p>
            <a:pPr indent="-234950" lvl="1" marL="406400" rtl="0" algn="l">
              <a:lnSpc>
                <a:spcPct val="90000"/>
              </a:lnSpc>
              <a:spcBef>
                <a:spcPts val="400"/>
              </a:spcBef>
              <a:spcAft>
                <a:spcPts val="0"/>
              </a:spcAft>
              <a:buSzPts val="1700"/>
              <a:buChar char="○"/>
            </a:pPr>
            <a:r>
              <a:rPr lang="en" sz="1700">
                <a:solidFill>
                  <a:srgbClr val="000000"/>
                </a:solidFill>
                <a:latin typeface="Saira"/>
                <a:ea typeface="Saira"/>
                <a:cs typeface="Saira"/>
                <a:sym typeface="Saira"/>
              </a:rPr>
              <a:t>CycleGAN: dos generadores y dos discriminadores trabajando al mismo tiempo</a:t>
            </a:r>
            <a:endParaRPr sz="1700"/>
          </a:p>
        </p:txBody>
      </p:sp>
      <p:pic>
        <p:nvPicPr>
          <p:cNvPr descr="Image" id="668" name="Google Shape;668;p65"/>
          <p:cNvPicPr preferRelativeResize="0"/>
          <p:nvPr/>
        </p:nvPicPr>
        <p:blipFill rotWithShape="1">
          <a:blip r:embed="rId4">
            <a:alphaModFix/>
          </a:blip>
          <a:srcRect b="33695" l="0" r="0" t="0"/>
          <a:stretch/>
        </p:blipFill>
        <p:spPr>
          <a:xfrm>
            <a:off x="218753" y="1591308"/>
            <a:ext cx="8612808" cy="2744791"/>
          </a:xfrm>
          <a:prstGeom prst="rect">
            <a:avLst/>
          </a:prstGeom>
          <a:noFill/>
          <a:ln>
            <a:noFill/>
          </a:ln>
        </p:spPr>
      </p:pic>
      <p:sp>
        <p:nvSpPr>
          <p:cNvPr id="669" name="Google Shape;669;p65"/>
          <p:cNvSpPr txBox="1"/>
          <p:nvPr/>
        </p:nvSpPr>
        <p:spPr>
          <a:xfrm>
            <a:off x="428652" y="4416350"/>
            <a:ext cx="34101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1200" u="none" cap="none" strike="noStrike">
                <a:solidFill>
                  <a:srgbClr val="000000"/>
                </a:solidFill>
                <a:latin typeface="Arial"/>
                <a:ea typeface="Arial"/>
                <a:cs typeface="Arial"/>
                <a:sym typeface="Arial"/>
              </a:rPr>
              <a:t>https://junyanz.github.io/CycleGAN/</a:t>
            </a:r>
            <a:endParaRPr sz="1200"/>
          </a:p>
        </p:txBody>
      </p:sp>
      <p:sp>
        <p:nvSpPr>
          <p:cNvPr id="670" name="Google Shape;670;p65"/>
          <p:cNvSpPr txBox="1"/>
          <p:nvPr/>
        </p:nvSpPr>
        <p:spPr>
          <a:xfrm>
            <a:off x="3678469" y="4735373"/>
            <a:ext cx="5220600" cy="249300"/>
          </a:xfrm>
          <a:prstGeom prst="rect">
            <a:avLst/>
          </a:prstGeom>
          <a:noFill/>
          <a:ln>
            <a:noFill/>
          </a:ln>
        </p:spPr>
        <p:txBody>
          <a:bodyPr anchorCtr="0" anchor="t" bIns="0" lIns="0" spcFirstLastPara="1" rIns="0" wrap="square" tIns="0">
            <a:spAutoFit/>
          </a:bodyPr>
          <a:lstStyle/>
          <a:p>
            <a:pPr indent="342900" lvl="2" marL="0" marR="0" rtl="0" algn="l">
              <a:lnSpc>
                <a:spcPct val="90000"/>
              </a:lnSpc>
              <a:spcBef>
                <a:spcPts val="0"/>
              </a:spcBef>
              <a:spcAft>
                <a:spcPts val="0"/>
              </a:spcAft>
              <a:buClr>
                <a:srgbClr val="000000"/>
              </a:buClr>
              <a:buSzPts val="1800"/>
              <a:buFont typeface="Helvetica Neue"/>
              <a:buNone/>
            </a:pPr>
            <a:r>
              <a:rPr b="0" i="0" lang="en" sz="1800" u="none" cap="none" strike="noStrike">
                <a:solidFill>
                  <a:srgbClr val="000000"/>
                </a:solidFill>
                <a:highlight>
                  <a:schemeClr val="lt1"/>
                </a:highlight>
                <a:latin typeface="Saira"/>
                <a:ea typeface="Saira"/>
                <a:cs typeface="Saira"/>
                <a:sym typeface="Saira"/>
              </a:rPr>
              <a:t>Combinación de NLP con GAN: Dall-E y otros</a:t>
            </a:r>
            <a:endParaRPr sz="500">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Modelos de difusión</a:t>
            </a:r>
            <a:endParaRPr/>
          </a:p>
        </p:txBody>
      </p:sp>
      <p:sp>
        <p:nvSpPr>
          <p:cNvPr id="676" name="Google Shape;67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7" name="Google Shape;677;p66"/>
          <p:cNvSpPr txBox="1"/>
          <p:nvPr>
            <p:ph idx="1" type="body"/>
          </p:nvPr>
        </p:nvSpPr>
        <p:spPr>
          <a:xfrm>
            <a:off x="356625" y="7809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8" name="Google Shape;678;p66"/>
          <p:cNvPicPr preferRelativeResize="0"/>
          <p:nvPr/>
        </p:nvPicPr>
        <p:blipFill rotWithShape="1">
          <a:blip r:embed="rId3">
            <a:alphaModFix/>
          </a:blip>
          <a:srcRect b="30862" l="0" r="0" t="0"/>
          <a:stretch/>
        </p:blipFill>
        <p:spPr>
          <a:xfrm>
            <a:off x="0" y="784349"/>
            <a:ext cx="9184773" cy="3463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Contenidos del módulo</a:t>
            </a:r>
            <a:endParaRPr/>
          </a:p>
        </p:txBody>
      </p:sp>
      <p:sp>
        <p:nvSpPr>
          <p:cNvPr id="128" name="Google Shape;12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22"/>
          <p:cNvPicPr preferRelativeResize="0"/>
          <p:nvPr/>
        </p:nvPicPr>
        <p:blipFill>
          <a:blip r:embed="rId3">
            <a:alphaModFix/>
          </a:blip>
          <a:stretch>
            <a:fillRect/>
          </a:stretch>
        </p:blipFill>
        <p:spPr>
          <a:xfrm>
            <a:off x="355825" y="1144300"/>
            <a:ext cx="4069752" cy="2854900"/>
          </a:xfrm>
          <a:prstGeom prst="rect">
            <a:avLst/>
          </a:prstGeom>
          <a:noFill/>
          <a:ln>
            <a:noFill/>
          </a:ln>
        </p:spPr>
      </p:pic>
      <p:pic>
        <p:nvPicPr>
          <p:cNvPr id="130" name="Google Shape;130;p22"/>
          <p:cNvPicPr preferRelativeResize="0"/>
          <p:nvPr/>
        </p:nvPicPr>
        <p:blipFill>
          <a:blip r:embed="rId4">
            <a:alphaModFix/>
          </a:blip>
          <a:stretch>
            <a:fillRect/>
          </a:stretch>
        </p:blipFill>
        <p:spPr>
          <a:xfrm>
            <a:off x="4877777" y="684300"/>
            <a:ext cx="3742083" cy="38314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Modelos de difusión</a:t>
            </a:r>
            <a:endParaRPr/>
          </a:p>
        </p:txBody>
      </p:sp>
      <p:sp>
        <p:nvSpPr>
          <p:cNvPr id="684" name="Google Shape;684;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67"/>
          <p:cNvSpPr txBox="1"/>
          <p:nvPr>
            <p:ph idx="1" type="body"/>
          </p:nvPr>
        </p:nvSpPr>
        <p:spPr>
          <a:xfrm>
            <a:off x="356625" y="7809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6" name="Google Shape;686;p67"/>
          <p:cNvPicPr preferRelativeResize="0"/>
          <p:nvPr/>
        </p:nvPicPr>
        <p:blipFill rotWithShape="1">
          <a:blip r:embed="rId3">
            <a:alphaModFix/>
          </a:blip>
          <a:srcRect b="11371" l="0" r="0" t="0"/>
          <a:stretch/>
        </p:blipFill>
        <p:spPr>
          <a:xfrm>
            <a:off x="530675" y="642200"/>
            <a:ext cx="7930250" cy="44855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Modelos de difusión</a:t>
            </a:r>
            <a:endParaRPr/>
          </a:p>
        </p:txBody>
      </p:sp>
      <p:sp>
        <p:nvSpPr>
          <p:cNvPr id="692" name="Google Shape;692;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68"/>
          <p:cNvSpPr txBox="1"/>
          <p:nvPr>
            <p:ph idx="1" type="body"/>
          </p:nvPr>
        </p:nvSpPr>
        <p:spPr>
          <a:xfrm>
            <a:off x="356625" y="7809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4" name="Google Shape;694;p68"/>
          <p:cNvPicPr preferRelativeResize="0"/>
          <p:nvPr/>
        </p:nvPicPr>
        <p:blipFill>
          <a:blip r:embed="rId3">
            <a:alphaModFix/>
          </a:blip>
          <a:stretch>
            <a:fillRect/>
          </a:stretch>
        </p:blipFill>
        <p:spPr>
          <a:xfrm>
            <a:off x="1597001" y="625025"/>
            <a:ext cx="6152976" cy="45184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Modelos de difusión</a:t>
            </a:r>
            <a:endParaRPr/>
          </a:p>
        </p:txBody>
      </p:sp>
      <p:sp>
        <p:nvSpPr>
          <p:cNvPr id="700" name="Google Shape;700;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69"/>
          <p:cNvSpPr txBox="1"/>
          <p:nvPr>
            <p:ph idx="1" type="body"/>
          </p:nvPr>
        </p:nvSpPr>
        <p:spPr>
          <a:xfrm>
            <a:off x="356625" y="7809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2" name="Google Shape;702;p69"/>
          <p:cNvPicPr preferRelativeResize="0"/>
          <p:nvPr/>
        </p:nvPicPr>
        <p:blipFill>
          <a:blip r:embed="rId3">
            <a:alphaModFix/>
          </a:blip>
          <a:stretch>
            <a:fillRect/>
          </a:stretch>
        </p:blipFill>
        <p:spPr>
          <a:xfrm>
            <a:off x="1735150" y="642500"/>
            <a:ext cx="5612700" cy="44586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Modelos generativos</a:t>
            </a:r>
            <a:endParaRPr/>
          </a:p>
        </p:txBody>
      </p:sp>
      <p:sp>
        <p:nvSpPr>
          <p:cNvPr id="708" name="Google Shape;708;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Image" id="709" name="Google Shape;709;p70"/>
          <p:cNvPicPr preferRelativeResize="0"/>
          <p:nvPr/>
        </p:nvPicPr>
        <p:blipFill rotWithShape="1">
          <a:blip r:embed="rId3">
            <a:alphaModFix/>
          </a:blip>
          <a:srcRect b="1290" l="1779" r="1527" t="4539"/>
          <a:stretch/>
        </p:blipFill>
        <p:spPr>
          <a:xfrm>
            <a:off x="785387" y="1331532"/>
            <a:ext cx="2660729" cy="3060504"/>
          </a:xfrm>
          <a:custGeom>
            <a:rect b="b" l="l" r="r" t="t"/>
            <a:pathLst>
              <a:path extrusionOk="0" h="21600" w="21578">
                <a:moveTo>
                  <a:pt x="4150" y="0"/>
                </a:moveTo>
                <a:lnTo>
                  <a:pt x="4133" y="308"/>
                </a:lnTo>
                <a:lnTo>
                  <a:pt x="4117" y="614"/>
                </a:lnTo>
                <a:lnTo>
                  <a:pt x="3917" y="617"/>
                </a:lnTo>
                <a:cubicBezTo>
                  <a:pt x="3759" y="618"/>
                  <a:pt x="3715" y="641"/>
                  <a:pt x="3701" y="725"/>
                </a:cubicBezTo>
                <a:cubicBezTo>
                  <a:pt x="3687" y="813"/>
                  <a:pt x="3708" y="826"/>
                  <a:pt x="3830" y="806"/>
                </a:cubicBezTo>
                <a:cubicBezTo>
                  <a:pt x="3983" y="780"/>
                  <a:pt x="4166" y="871"/>
                  <a:pt x="4113" y="946"/>
                </a:cubicBezTo>
                <a:cubicBezTo>
                  <a:pt x="4096" y="971"/>
                  <a:pt x="4019" y="991"/>
                  <a:pt x="3943" y="991"/>
                </a:cubicBezTo>
                <a:cubicBezTo>
                  <a:pt x="3808" y="991"/>
                  <a:pt x="3804" y="1000"/>
                  <a:pt x="3804" y="1377"/>
                </a:cubicBezTo>
                <a:cubicBezTo>
                  <a:pt x="3804" y="1617"/>
                  <a:pt x="3830" y="1787"/>
                  <a:pt x="3874" y="1825"/>
                </a:cubicBezTo>
                <a:cubicBezTo>
                  <a:pt x="3929" y="1873"/>
                  <a:pt x="3918" y="1892"/>
                  <a:pt x="3817" y="1915"/>
                </a:cubicBezTo>
                <a:cubicBezTo>
                  <a:pt x="3653" y="1952"/>
                  <a:pt x="3654" y="2029"/>
                  <a:pt x="3818" y="2039"/>
                </a:cubicBezTo>
                <a:cubicBezTo>
                  <a:pt x="3889" y="2043"/>
                  <a:pt x="3984" y="2049"/>
                  <a:pt x="4031" y="2051"/>
                </a:cubicBezTo>
                <a:cubicBezTo>
                  <a:pt x="4101" y="2055"/>
                  <a:pt x="4117" y="2146"/>
                  <a:pt x="4117" y="2551"/>
                </a:cubicBezTo>
                <a:lnTo>
                  <a:pt x="4117" y="3047"/>
                </a:lnTo>
                <a:lnTo>
                  <a:pt x="3671" y="3062"/>
                </a:lnTo>
                <a:cubicBezTo>
                  <a:pt x="3202" y="3077"/>
                  <a:pt x="3066" y="3033"/>
                  <a:pt x="3066" y="2868"/>
                </a:cubicBezTo>
                <a:cubicBezTo>
                  <a:pt x="3066" y="2737"/>
                  <a:pt x="2917" y="2751"/>
                  <a:pt x="2873" y="2885"/>
                </a:cubicBezTo>
                <a:cubicBezTo>
                  <a:pt x="2841" y="2985"/>
                  <a:pt x="2829" y="2988"/>
                  <a:pt x="2767" y="2918"/>
                </a:cubicBezTo>
                <a:cubicBezTo>
                  <a:pt x="2714" y="2858"/>
                  <a:pt x="2552" y="2832"/>
                  <a:pt x="2090" y="2812"/>
                </a:cubicBezTo>
                <a:lnTo>
                  <a:pt x="1483" y="2786"/>
                </a:lnTo>
                <a:lnTo>
                  <a:pt x="1465" y="2916"/>
                </a:lnTo>
                <a:cubicBezTo>
                  <a:pt x="1448" y="3042"/>
                  <a:pt x="1431" y="3047"/>
                  <a:pt x="1022" y="3071"/>
                </a:cubicBezTo>
                <a:cubicBezTo>
                  <a:pt x="743" y="3088"/>
                  <a:pt x="591" y="3118"/>
                  <a:pt x="581" y="3158"/>
                </a:cubicBezTo>
                <a:cubicBezTo>
                  <a:pt x="571" y="3204"/>
                  <a:pt x="568" y="10420"/>
                  <a:pt x="578" y="12261"/>
                </a:cubicBezTo>
                <a:cubicBezTo>
                  <a:pt x="578" y="12343"/>
                  <a:pt x="576" y="13380"/>
                  <a:pt x="573" y="14566"/>
                </a:cubicBezTo>
                <a:cubicBezTo>
                  <a:pt x="570" y="15751"/>
                  <a:pt x="569" y="17111"/>
                  <a:pt x="570" y="17588"/>
                </a:cubicBezTo>
                <a:lnTo>
                  <a:pt x="574" y="18454"/>
                </a:lnTo>
                <a:lnTo>
                  <a:pt x="2345" y="18479"/>
                </a:lnTo>
                <a:cubicBezTo>
                  <a:pt x="3319" y="18493"/>
                  <a:pt x="4151" y="18499"/>
                  <a:pt x="4193" y="18492"/>
                </a:cubicBezTo>
                <a:cubicBezTo>
                  <a:pt x="4234" y="18485"/>
                  <a:pt x="8162" y="18479"/>
                  <a:pt x="12923" y="18479"/>
                </a:cubicBezTo>
                <a:lnTo>
                  <a:pt x="21578" y="18479"/>
                </a:lnTo>
                <a:lnTo>
                  <a:pt x="21578" y="9239"/>
                </a:lnTo>
                <a:lnTo>
                  <a:pt x="21578" y="0"/>
                </a:lnTo>
                <a:lnTo>
                  <a:pt x="12865" y="0"/>
                </a:lnTo>
                <a:lnTo>
                  <a:pt x="4150" y="0"/>
                </a:lnTo>
                <a:close/>
                <a:moveTo>
                  <a:pt x="170" y="5548"/>
                </a:moveTo>
                <a:cubicBezTo>
                  <a:pt x="37" y="5548"/>
                  <a:pt x="0" y="5571"/>
                  <a:pt x="0" y="5648"/>
                </a:cubicBezTo>
                <a:cubicBezTo>
                  <a:pt x="0" y="5725"/>
                  <a:pt x="37" y="5747"/>
                  <a:pt x="170" y="5747"/>
                </a:cubicBezTo>
                <a:cubicBezTo>
                  <a:pt x="302" y="5747"/>
                  <a:pt x="340" y="5725"/>
                  <a:pt x="340" y="5648"/>
                </a:cubicBezTo>
                <a:cubicBezTo>
                  <a:pt x="340" y="5571"/>
                  <a:pt x="302" y="5548"/>
                  <a:pt x="170" y="5548"/>
                </a:cubicBezTo>
                <a:close/>
                <a:moveTo>
                  <a:pt x="226" y="5896"/>
                </a:moveTo>
                <a:cubicBezTo>
                  <a:pt x="116" y="5896"/>
                  <a:pt x="110" y="5922"/>
                  <a:pt x="118" y="6366"/>
                </a:cubicBezTo>
                <a:cubicBezTo>
                  <a:pt x="125" y="6781"/>
                  <a:pt x="138" y="6837"/>
                  <a:pt x="226" y="6837"/>
                </a:cubicBezTo>
                <a:cubicBezTo>
                  <a:pt x="315" y="6837"/>
                  <a:pt x="328" y="6781"/>
                  <a:pt x="335" y="6366"/>
                </a:cubicBezTo>
                <a:cubicBezTo>
                  <a:pt x="343" y="5922"/>
                  <a:pt x="337" y="5896"/>
                  <a:pt x="226" y="5896"/>
                </a:cubicBezTo>
                <a:close/>
                <a:moveTo>
                  <a:pt x="287" y="7015"/>
                </a:moveTo>
                <a:cubicBezTo>
                  <a:pt x="271" y="7012"/>
                  <a:pt x="251" y="7015"/>
                  <a:pt x="225" y="7021"/>
                </a:cubicBezTo>
                <a:cubicBezTo>
                  <a:pt x="133" y="7042"/>
                  <a:pt x="113" y="7089"/>
                  <a:pt x="113" y="7285"/>
                </a:cubicBezTo>
                <a:cubicBezTo>
                  <a:pt x="113" y="7417"/>
                  <a:pt x="87" y="7538"/>
                  <a:pt x="55" y="7555"/>
                </a:cubicBezTo>
                <a:cubicBezTo>
                  <a:pt x="23" y="7572"/>
                  <a:pt x="12" y="7607"/>
                  <a:pt x="30" y="7632"/>
                </a:cubicBezTo>
                <a:cubicBezTo>
                  <a:pt x="47" y="7657"/>
                  <a:pt x="122" y="7673"/>
                  <a:pt x="196" y="7668"/>
                </a:cubicBezTo>
                <a:cubicBezTo>
                  <a:pt x="322" y="7659"/>
                  <a:pt x="331" y="7638"/>
                  <a:pt x="334" y="7326"/>
                </a:cubicBezTo>
                <a:cubicBezTo>
                  <a:pt x="336" y="7097"/>
                  <a:pt x="333" y="7026"/>
                  <a:pt x="287" y="7015"/>
                </a:cubicBezTo>
                <a:close/>
                <a:moveTo>
                  <a:pt x="220" y="7827"/>
                </a:moveTo>
                <a:cubicBezTo>
                  <a:pt x="142" y="7827"/>
                  <a:pt x="111" y="7851"/>
                  <a:pt x="131" y="7896"/>
                </a:cubicBezTo>
                <a:cubicBezTo>
                  <a:pt x="148" y="7933"/>
                  <a:pt x="126" y="8022"/>
                  <a:pt x="84" y="8093"/>
                </a:cubicBezTo>
                <a:cubicBezTo>
                  <a:pt x="37" y="8172"/>
                  <a:pt x="28" y="8234"/>
                  <a:pt x="61" y="8252"/>
                </a:cubicBezTo>
                <a:cubicBezTo>
                  <a:pt x="91" y="8268"/>
                  <a:pt x="111" y="8329"/>
                  <a:pt x="106" y="8388"/>
                </a:cubicBezTo>
                <a:cubicBezTo>
                  <a:pt x="100" y="8448"/>
                  <a:pt x="100" y="8535"/>
                  <a:pt x="105" y="8583"/>
                </a:cubicBezTo>
                <a:cubicBezTo>
                  <a:pt x="117" y="8707"/>
                  <a:pt x="340" y="8698"/>
                  <a:pt x="340" y="8573"/>
                </a:cubicBezTo>
                <a:cubicBezTo>
                  <a:pt x="340" y="8520"/>
                  <a:pt x="370" y="8462"/>
                  <a:pt x="406" y="8442"/>
                </a:cubicBezTo>
                <a:cubicBezTo>
                  <a:pt x="450" y="8418"/>
                  <a:pt x="427" y="8391"/>
                  <a:pt x="340" y="8363"/>
                </a:cubicBezTo>
                <a:cubicBezTo>
                  <a:pt x="238" y="8330"/>
                  <a:pt x="223" y="8307"/>
                  <a:pt x="274" y="8262"/>
                </a:cubicBezTo>
                <a:cubicBezTo>
                  <a:pt x="310" y="8230"/>
                  <a:pt x="340" y="8119"/>
                  <a:pt x="340" y="8015"/>
                </a:cubicBezTo>
                <a:cubicBezTo>
                  <a:pt x="340" y="7857"/>
                  <a:pt x="321" y="7827"/>
                  <a:pt x="220" y="7827"/>
                </a:cubicBezTo>
                <a:close/>
                <a:moveTo>
                  <a:pt x="225" y="8818"/>
                </a:moveTo>
                <a:cubicBezTo>
                  <a:pt x="116" y="8818"/>
                  <a:pt x="108" y="8844"/>
                  <a:pt x="119" y="9168"/>
                </a:cubicBezTo>
                <a:cubicBezTo>
                  <a:pt x="126" y="9379"/>
                  <a:pt x="104" y="9539"/>
                  <a:pt x="65" y="9573"/>
                </a:cubicBezTo>
                <a:cubicBezTo>
                  <a:pt x="-22" y="9649"/>
                  <a:pt x="-18" y="9795"/>
                  <a:pt x="71" y="9826"/>
                </a:cubicBezTo>
                <a:cubicBezTo>
                  <a:pt x="281" y="9900"/>
                  <a:pt x="322" y="9818"/>
                  <a:pt x="333" y="9301"/>
                </a:cubicBezTo>
                <a:cubicBezTo>
                  <a:pt x="342" y="8843"/>
                  <a:pt x="337" y="8818"/>
                  <a:pt x="225" y="8818"/>
                </a:cubicBezTo>
                <a:close/>
                <a:moveTo>
                  <a:pt x="170" y="13129"/>
                </a:moveTo>
                <a:cubicBezTo>
                  <a:pt x="37" y="13129"/>
                  <a:pt x="0" y="13150"/>
                  <a:pt x="0" y="13227"/>
                </a:cubicBezTo>
                <a:cubicBezTo>
                  <a:pt x="0" y="13304"/>
                  <a:pt x="37" y="13326"/>
                  <a:pt x="170" y="13326"/>
                </a:cubicBezTo>
                <a:cubicBezTo>
                  <a:pt x="302" y="13326"/>
                  <a:pt x="340" y="13304"/>
                  <a:pt x="340" y="13227"/>
                </a:cubicBezTo>
                <a:cubicBezTo>
                  <a:pt x="340" y="13150"/>
                  <a:pt x="302" y="13129"/>
                  <a:pt x="170" y="13129"/>
                </a:cubicBezTo>
                <a:close/>
                <a:moveTo>
                  <a:pt x="219" y="13475"/>
                </a:moveTo>
                <a:cubicBezTo>
                  <a:pt x="122" y="13475"/>
                  <a:pt x="113" y="13519"/>
                  <a:pt x="113" y="13946"/>
                </a:cubicBezTo>
                <a:cubicBezTo>
                  <a:pt x="113" y="14380"/>
                  <a:pt x="121" y="14416"/>
                  <a:pt x="224" y="14416"/>
                </a:cubicBezTo>
                <a:cubicBezTo>
                  <a:pt x="327" y="14416"/>
                  <a:pt x="336" y="14382"/>
                  <a:pt x="331" y="13946"/>
                </a:cubicBezTo>
                <a:cubicBezTo>
                  <a:pt x="327" y="13520"/>
                  <a:pt x="316" y="13475"/>
                  <a:pt x="219" y="13475"/>
                </a:cubicBezTo>
                <a:close/>
                <a:moveTo>
                  <a:pt x="286" y="14593"/>
                </a:moveTo>
                <a:cubicBezTo>
                  <a:pt x="270" y="14592"/>
                  <a:pt x="249" y="14594"/>
                  <a:pt x="224" y="14600"/>
                </a:cubicBezTo>
                <a:cubicBezTo>
                  <a:pt x="127" y="14622"/>
                  <a:pt x="111" y="14662"/>
                  <a:pt x="121" y="14840"/>
                </a:cubicBezTo>
                <a:cubicBezTo>
                  <a:pt x="129" y="14964"/>
                  <a:pt x="101" y="15088"/>
                  <a:pt x="55" y="15136"/>
                </a:cubicBezTo>
                <a:cubicBezTo>
                  <a:pt x="-13" y="15207"/>
                  <a:pt x="-11" y="15225"/>
                  <a:pt x="70" y="15264"/>
                </a:cubicBezTo>
                <a:cubicBezTo>
                  <a:pt x="140" y="15299"/>
                  <a:pt x="155" y="15353"/>
                  <a:pt x="130" y="15494"/>
                </a:cubicBezTo>
                <a:cubicBezTo>
                  <a:pt x="112" y="15596"/>
                  <a:pt x="74" y="15705"/>
                  <a:pt x="45" y="15737"/>
                </a:cubicBezTo>
                <a:cubicBezTo>
                  <a:pt x="14" y="15772"/>
                  <a:pt x="17" y="15808"/>
                  <a:pt x="55" y="15828"/>
                </a:cubicBezTo>
                <a:cubicBezTo>
                  <a:pt x="89" y="15846"/>
                  <a:pt x="111" y="15909"/>
                  <a:pt x="106" y="15968"/>
                </a:cubicBezTo>
                <a:cubicBezTo>
                  <a:pt x="100" y="16027"/>
                  <a:pt x="100" y="16116"/>
                  <a:pt x="105" y="16163"/>
                </a:cubicBezTo>
                <a:cubicBezTo>
                  <a:pt x="117" y="16287"/>
                  <a:pt x="340" y="16278"/>
                  <a:pt x="340" y="16154"/>
                </a:cubicBezTo>
                <a:cubicBezTo>
                  <a:pt x="340" y="16101"/>
                  <a:pt x="368" y="16042"/>
                  <a:pt x="403" y="16024"/>
                </a:cubicBezTo>
                <a:cubicBezTo>
                  <a:pt x="447" y="16000"/>
                  <a:pt x="444" y="15978"/>
                  <a:pt x="392" y="15950"/>
                </a:cubicBezTo>
                <a:cubicBezTo>
                  <a:pt x="340" y="15922"/>
                  <a:pt x="320" y="15793"/>
                  <a:pt x="325" y="15526"/>
                </a:cubicBezTo>
                <a:cubicBezTo>
                  <a:pt x="331" y="15218"/>
                  <a:pt x="314" y="15128"/>
                  <a:pt x="237" y="15079"/>
                </a:cubicBezTo>
                <a:cubicBezTo>
                  <a:pt x="148" y="15022"/>
                  <a:pt x="148" y="15016"/>
                  <a:pt x="241" y="14985"/>
                </a:cubicBezTo>
                <a:cubicBezTo>
                  <a:pt x="311" y="14961"/>
                  <a:pt x="340" y="14897"/>
                  <a:pt x="340" y="14763"/>
                </a:cubicBezTo>
                <a:cubicBezTo>
                  <a:pt x="340" y="14639"/>
                  <a:pt x="332" y="14596"/>
                  <a:pt x="286" y="14593"/>
                </a:cubicBezTo>
                <a:close/>
                <a:moveTo>
                  <a:pt x="220" y="16399"/>
                </a:moveTo>
                <a:cubicBezTo>
                  <a:pt x="138" y="16399"/>
                  <a:pt x="111" y="16421"/>
                  <a:pt x="133" y="16471"/>
                </a:cubicBezTo>
                <a:cubicBezTo>
                  <a:pt x="151" y="16511"/>
                  <a:pt x="122" y="16565"/>
                  <a:pt x="68" y="16592"/>
                </a:cubicBezTo>
                <a:cubicBezTo>
                  <a:pt x="-13" y="16632"/>
                  <a:pt x="-18" y="16657"/>
                  <a:pt x="41" y="16740"/>
                </a:cubicBezTo>
                <a:cubicBezTo>
                  <a:pt x="89" y="16809"/>
                  <a:pt x="92" y="16850"/>
                  <a:pt x="50" y="16872"/>
                </a:cubicBezTo>
                <a:cubicBezTo>
                  <a:pt x="7" y="16895"/>
                  <a:pt x="8" y="16920"/>
                  <a:pt x="50" y="16957"/>
                </a:cubicBezTo>
                <a:cubicBezTo>
                  <a:pt x="93" y="16995"/>
                  <a:pt x="91" y="17030"/>
                  <a:pt x="44" y="17079"/>
                </a:cubicBezTo>
                <a:cubicBezTo>
                  <a:pt x="-5" y="17131"/>
                  <a:pt x="-5" y="17172"/>
                  <a:pt x="42" y="17238"/>
                </a:cubicBezTo>
                <a:cubicBezTo>
                  <a:pt x="89" y="17303"/>
                  <a:pt x="88" y="17341"/>
                  <a:pt x="41" y="17383"/>
                </a:cubicBezTo>
                <a:cubicBezTo>
                  <a:pt x="-7" y="17424"/>
                  <a:pt x="24" y="17438"/>
                  <a:pt x="159" y="17438"/>
                </a:cubicBezTo>
                <a:lnTo>
                  <a:pt x="340" y="17438"/>
                </a:lnTo>
                <a:lnTo>
                  <a:pt x="340" y="16918"/>
                </a:lnTo>
                <a:cubicBezTo>
                  <a:pt x="340" y="16423"/>
                  <a:pt x="334" y="16399"/>
                  <a:pt x="220" y="16399"/>
                </a:cubicBezTo>
                <a:close/>
                <a:moveTo>
                  <a:pt x="12876" y="18616"/>
                </a:moveTo>
                <a:cubicBezTo>
                  <a:pt x="8089" y="18609"/>
                  <a:pt x="3362" y="18609"/>
                  <a:pt x="2370" y="18617"/>
                </a:cubicBezTo>
                <a:lnTo>
                  <a:pt x="567" y="18631"/>
                </a:lnTo>
                <a:lnTo>
                  <a:pt x="567" y="20115"/>
                </a:lnTo>
                <a:lnTo>
                  <a:pt x="567" y="21600"/>
                </a:lnTo>
                <a:lnTo>
                  <a:pt x="21578" y="21600"/>
                </a:lnTo>
                <a:lnTo>
                  <a:pt x="21578" y="20114"/>
                </a:lnTo>
                <a:lnTo>
                  <a:pt x="21578" y="18628"/>
                </a:lnTo>
                <a:lnTo>
                  <a:pt x="12876" y="18616"/>
                </a:lnTo>
                <a:close/>
                <a:moveTo>
                  <a:pt x="296" y="19101"/>
                </a:moveTo>
                <a:cubicBezTo>
                  <a:pt x="270" y="19101"/>
                  <a:pt x="238" y="19104"/>
                  <a:pt x="197" y="19111"/>
                </a:cubicBezTo>
                <a:cubicBezTo>
                  <a:pt x="113" y="19125"/>
                  <a:pt x="56" y="19169"/>
                  <a:pt x="56" y="19220"/>
                </a:cubicBezTo>
                <a:cubicBezTo>
                  <a:pt x="56" y="19281"/>
                  <a:pt x="103" y="19305"/>
                  <a:pt x="226" y="19305"/>
                </a:cubicBezTo>
                <a:cubicBezTo>
                  <a:pt x="348" y="19305"/>
                  <a:pt x="397" y="19281"/>
                  <a:pt x="397" y="19222"/>
                </a:cubicBezTo>
                <a:cubicBezTo>
                  <a:pt x="397" y="19135"/>
                  <a:pt x="375" y="19101"/>
                  <a:pt x="296" y="19101"/>
                </a:cubicBezTo>
                <a:close/>
                <a:moveTo>
                  <a:pt x="282" y="19470"/>
                </a:moveTo>
                <a:cubicBezTo>
                  <a:pt x="186" y="19470"/>
                  <a:pt x="170" y="19503"/>
                  <a:pt x="170" y="19707"/>
                </a:cubicBezTo>
                <a:cubicBezTo>
                  <a:pt x="170" y="19838"/>
                  <a:pt x="142" y="19970"/>
                  <a:pt x="107" y="20000"/>
                </a:cubicBezTo>
                <a:cubicBezTo>
                  <a:pt x="72" y="20031"/>
                  <a:pt x="59" y="20078"/>
                  <a:pt x="78" y="20104"/>
                </a:cubicBezTo>
                <a:cubicBezTo>
                  <a:pt x="97" y="20131"/>
                  <a:pt x="174" y="20149"/>
                  <a:pt x="249" y="20145"/>
                </a:cubicBezTo>
                <a:cubicBezTo>
                  <a:pt x="380" y="20138"/>
                  <a:pt x="387" y="20122"/>
                  <a:pt x="391" y="19804"/>
                </a:cubicBezTo>
                <a:cubicBezTo>
                  <a:pt x="394" y="19503"/>
                  <a:pt x="383" y="19470"/>
                  <a:pt x="282" y="19470"/>
                </a:cubicBezTo>
                <a:close/>
                <a:moveTo>
                  <a:pt x="283" y="20312"/>
                </a:moveTo>
                <a:cubicBezTo>
                  <a:pt x="192" y="20312"/>
                  <a:pt x="170" y="20345"/>
                  <a:pt x="170" y="20482"/>
                </a:cubicBezTo>
                <a:cubicBezTo>
                  <a:pt x="170" y="20576"/>
                  <a:pt x="144" y="20666"/>
                  <a:pt x="113" y="20683"/>
                </a:cubicBezTo>
                <a:cubicBezTo>
                  <a:pt x="82" y="20700"/>
                  <a:pt x="56" y="20765"/>
                  <a:pt x="56" y="20827"/>
                </a:cubicBezTo>
                <a:cubicBezTo>
                  <a:pt x="56" y="20919"/>
                  <a:pt x="87" y="20939"/>
                  <a:pt x="226" y="20939"/>
                </a:cubicBezTo>
                <a:lnTo>
                  <a:pt x="397" y="20939"/>
                </a:lnTo>
                <a:lnTo>
                  <a:pt x="397" y="20625"/>
                </a:lnTo>
                <a:cubicBezTo>
                  <a:pt x="397" y="20345"/>
                  <a:pt x="385" y="20312"/>
                  <a:pt x="283" y="20312"/>
                </a:cubicBezTo>
                <a:close/>
              </a:path>
            </a:pathLst>
          </a:custGeom>
          <a:noFill/>
          <a:ln>
            <a:noFill/>
          </a:ln>
        </p:spPr>
      </p:pic>
      <p:pic>
        <p:nvPicPr>
          <p:cNvPr descr="Image" id="710" name="Google Shape;710;p70"/>
          <p:cNvPicPr preferRelativeResize="0"/>
          <p:nvPr/>
        </p:nvPicPr>
        <p:blipFill rotWithShape="1">
          <a:blip r:embed="rId4">
            <a:alphaModFix/>
          </a:blip>
          <a:srcRect b="0" l="0" r="0" t="0"/>
          <a:stretch/>
        </p:blipFill>
        <p:spPr>
          <a:xfrm>
            <a:off x="4570032" y="2284072"/>
            <a:ext cx="1854552" cy="1854552"/>
          </a:xfrm>
          <a:prstGeom prst="rect">
            <a:avLst/>
          </a:prstGeom>
          <a:noFill/>
          <a:ln>
            <a:noFill/>
          </a:ln>
        </p:spPr>
      </p:pic>
      <p:pic>
        <p:nvPicPr>
          <p:cNvPr descr="Image" id="711" name="Google Shape;711;p70"/>
          <p:cNvPicPr preferRelativeResize="0"/>
          <p:nvPr/>
        </p:nvPicPr>
        <p:blipFill rotWithShape="1">
          <a:blip r:embed="rId5">
            <a:alphaModFix/>
          </a:blip>
          <a:srcRect b="0" l="0" r="0" t="0"/>
          <a:stretch/>
        </p:blipFill>
        <p:spPr>
          <a:xfrm>
            <a:off x="6341118" y="1474527"/>
            <a:ext cx="2342090" cy="2342090"/>
          </a:xfrm>
          <a:prstGeom prst="rect">
            <a:avLst/>
          </a:prstGeom>
          <a:noFill/>
          <a:ln>
            <a:noFill/>
          </a:ln>
        </p:spPr>
      </p:pic>
      <p:sp>
        <p:nvSpPr>
          <p:cNvPr id="712" name="Google Shape;712;p70"/>
          <p:cNvSpPr txBox="1"/>
          <p:nvPr/>
        </p:nvSpPr>
        <p:spPr>
          <a:xfrm>
            <a:off x="4932476" y="1095883"/>
            <a:ext cx="1173600" cy="6291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1300"/>
              <a:buFont typeface="Helvetica Neue"/>
              <a:buNone/>
            </a:pPr>
            <a:r>
              <a:rPr b="0" i="0" lang="en" sz="1300" u="none" cap="none" strike="noStrike">
                <a:solidFill>
                  <a:srgbClr val="5E5E5E"/>
                </a:solidFill>
                <a:latin typeface="Helvetica Neue"/>
                <a:ea typeface="Helvetica Neue"/>
                <a:cs typeface="Helvetica Neue"/>
                <a:sym typeface="Helvetica Neue"/>
              </a:rPr>
              <a:t>DALL-E 2</a:t>
            </a:r>
            <a:endParaRPr sz="500"/>
          </a:p>
          <a:p>
            <a:pPr indent="0" lvl="0" marL="0" marR="0" rtl="0" algn="l">
              <a:lnSpc>
                <a:spcPct val="100000"/>
              </a:lnSpc>
              <a:spcBef>
                <a:spcPts val="0"/>
              </a:spcBef>
              <a:spcAft>
                <a:spcPts val="0"/>
              </a:spcAft>
              <a:buClr>
                <a:srgbClr val="5E5E5E"/>
              </a:buClr>
              <a:buSzPts val="1300"/>
              <a:buFont typeface="Helvetica Neue"/>
              <a:buNone/>
            </a:pPr>
            <a:r>
              <a:rPr b="0" i="0" lang="en" sz="1300" u="none" cap="none" strike="noStrike">
                <a:solidFill>
                  <a:srgbClr val="5E5E5E"/>
                </a:solidFill>
                <a:latin typeface="Helvetica Neue"/>
                <a:ea typeface="Helvetica Neue"/>
                <a:cs typeface="Helvetica Neue"/>
                <a:sym typeface="Helvetica Neue"/>
              </a:rPr>
              <a:t>Stable Diffusion</a:t>
            </a:r>
            <a:endParaRPr sz="500"/>
          </a:p>
        </p:txBody>
      </p:sp>
      <p:sp>
        <p:nvSpPr>
          <p:cNvPr id="713" name="Google Shape;713;p70"/>
          <p:cNvSpPr txBox="1"/>
          <p:nvPr/>
        </p:nvSpPr>
        <p:spPr>
          <a:xfrm>
            <a:off x="1679298" y="1026550"/>
            <a:ext cx="1439700" cy="2289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1300"/>
              <a:buFont typeface="Helvetica Neue"/>
              <a:buNone/>
            </a:pPr>
            <a:r>
              <a:rPr b="0" i="0" lang="en" sz="1300" u="none" cap="none" strike="noStrike">
                <a:solidFill>
                  <a:srgbClr val="5E5E5E"/>
                </a:solidFill>
                <a:latin typeface="Helvetica Neue"/>
                <a:ea typeface="Helvetica Neue"/>
                <a:cs typeface="Helvetica Neue"/>
                <a:sym typeface="Helvetica Neue"/>
              </a:rPr>
              <a:t>StyleGAN 3</a:t>
            </a:r>
            <a:endParaRPr sz="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De lo general a lo especializado</a:t>
            </a:r>
            <a:endParaRPr/>
          </a:p>
        </p:txBody>
      </p:sp>
      <p:sp>
        <p:nvSpPr>
          <p:cNvPr id="719" name="Google Shape;719;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71"/>
          <p:cNvSpPr txBox="1"/>
          <p:nvPr>
            <p:ph idx="1" type="body"/>
          </p:nvPr>
        </p:nvSpPr>
        <p:spPr>
          <a:xfrm>
            <a:off x="311700" y="681650"/>
            <a:ext cx="8520600" cy="3981600"/>
          </a:xfrm>
          <a:prstGeom prst="rect">
            <a:avLst/>
          </a:prstGeom>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None/>
            </a:pPr>
            <a:r>
              <a:rPr lang="en"/>
              <a:t>Módulos 2 y 3: d</a:t>
            </a:r>
            <a:r>
              <a:rPr lang="en"/>
              <a:t>atos genéricos/no estructurados (e.g. redes neuronales totalmente conectadas)</a:t>
            </a:r>
            <a:endParaRPr/>
          </a:p>
          <a:p>
            <a:pPr indent="0" lvl="0" marL="0" rtl="0" algn="l">
              <a:lnSpc>
                <a:spcPct val="115000"/>
              </a:lnSpc>
              <a:spcBef>
                <a:spcPts val="1200"/>
              </a:spcBef>
              <a:spcAft>
                <a:spcPts val="0"/>
              </a:spcAft>
              <a:buNone/>
            </a:pPr>
            <a:r>
              <a:rPr i="1" lang="en"/>
              <a:t>Deep Learning </a:t>
            </a:r>
            <a:r>
              <a:rPr lang="en"/>
              <a:t>: muchas capas, pero también redes más especializadas  </a:t>
            </a:r>
            <a:endParaRPr/>
          </a:p>
          <a:p>
            <a:pPr indent="0" lvl="0" marL="0" rtl="0" algn="l">
              <a:lnSpc>
                <a:spcPct val="115000"/>
              </a:lnSpc>
              <a:spcBef>
                <a:spcPts val="1200"/>
              </a:spcBef>
              <a:spcAft>
                <a:spcPts val="0"/>
              </a:spcAft>
              <a:buNone/>
            </a:pPr>
            <a:r>
              <a:rPr lang="en"/>
              <a:t>Procesamiento de imágenes (clasificación, regresión): </a:t>
            </a:r>
            <a:r>
              <a:rPr lang="en"/>
              <a:t>Imágenes CNN y sus variantes</a:t>
            </a:r>
            <a:endParaRPr/>
          </a:p>
          <a:p>
            <a:pPr indent="-325755" lvl="0" marL="457200" rtl="0" algn="l">
              <a:lnSpc>
                <a:spcPct val="115000"/>
              </a:lnSpc>
              <a:spcBef>
                <a:spcPts val="1200"/>
              </a:spcBef>
              <a:spcAft>
                <a:spcPts val="0"/>
              </a:spcAft>
              <a:buSzPct val="100000"/>
              <a:buChar char="●"/>
            </a:pPr>
            <a:r>
              <a:rPr lang="en"/>
              <a:t>Arquitecturas específicas: </a:t>
            </a:r>
            <a:r>
              <a:rPr lang="en"/>
              <a:t>ResNet, Inception, EfficientNet + nuevos conceptos (vision transformers, </a:t>
            </a:r>
            <a:r>
              <a:rPr lang="en"/>
              <a:t>normalizing flows)</a:t>
            </a:r>
            <a:endParaRPr/>
          </a:p>
          <a:p>
            <a:pPr indent="-325755" lvl="0" marL="457200" rtl="0" algn="l">
              <a:lnSpc>
                <a:spcPct val="115000"/>
              </a:lnSpc>
              <a:spcBef>
                <a:spcPts val="0"/>
              </a:spcBef>
              <a:spcAft>
                <a:spcPts val="0"/>
              </a:spcAft>
              <a:buSzPct val="102857"/>
              <a:buChar char="●"/>
            </a:pPr>
            <a:r>
              <a:rPr lang="en"/>
              <a:t>Modelos generativos: VAE, GAN y sus varia</a:t>
            </a:r>
            <a:r>
              <a:rPr lang="en" sz="1750"/>
              <a:t>ntes, modelos de difusión (vedettes </a:t>
            </a:r>
            <a:r>
              <a:rPr lang="en" sz="1750"/>
              <a:t>Dall-E, Midjourney or LeonardoAI)</a:t>
            </a:r>
            <a:endParaRPr sz="1750"/>
          </a:p>
          <a:p>
            <a:pPr indent="0" lvl="0" marL="0" rtl="0" algn="l">
              <a:lnSpc>
                <a:spcPct val="115000"/>
              </a:lnSpc>
              <a:spcBef>
                <a:spcPts val="1200"/>
              </a:spcBef>
              <a:spcAft>
                <a:spcPts val="0"/>
              </a:spcAft>
              <a:buNone/>
            </a:pPr>
            <a:r>
              <a:rPr lang="en"/>
              <a:t>Series temporales: redes recurrentes</a:t>
            </a:r>
            <a:endParaRPr/>
          </a:p>
          <a:p>
            <a:pPr indent="0" lvl="0" marL="0" rtl="0" algn="l">
              <a:lnSpc>
                <a:spcPct val="115000"/>
              </a:lnSpc>
              <a:spcBef>
                <a:spcPts val="1200"/>
              </a:spcBef>
              <a:spcAft>
                <a:spcPts val="0"/>
              </a:spcAft>
              <a:buNone/>
            </a:pPr>
            <a:r>
              <a:rPr lang="en"/>
              <a:t>Procesamiento</a:t>
            </a:r>
            <a:r>
              <a:rPr lang="en"/>
              <a:t> del lenguaje natural: </a:t>
            </a:r>
            <a:r>
              <a:rPr lang="en"/>
              <a:t>recurrentes,  transformers </a:t>
            </a:r>
            <a:endParaRPr/>
          </a:p>
          <a:p>
            <a:pPr indent="0" lvl="0" marL="0" rtl="0" algn="l">
              <a:lnSpc>
                <a:spcPct val="115000"/>
              </a:lnSpc>
              <a:spcBef>
                <a:spcPts val="1200"/>
              </a:spcBef>
              <a:spcAft>
                <a:spcPts val="0"/>
              </a:spcAft>
              <a:buNone/>
            </a:pPr>
            <a:r>
              <a:rPr lang="en"/>
              <a:t>La vedette: LLMs!</a:t>
            </a:r>
            <a:endParaRPr/>
          </a:p>
          <a:p>
            <a:pPr indent="0" lvl="0" marL="0" rtl="0" algn="l">
              <a:lnSpc>
                <a:spcPct val="115000"/>
              </a:lnSpc>
              <a:spcBef>
                <a:spcPts val="1200"/>
              </a:spcBef>
              <a:spcAft>
                <a:spcPts val="1200"/>
              </a:spcAft>
              <a:buNone/>
            </a:pPr>
            <a:r>
              <a:rPr lang="en"/>
              <a:t>Grandes redes, nuevas ideas!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4" name="Shape 724"/>
        <p:cNvGrpSpPr/>
        <p:nvPr/>
      </p:nvGrpSpPr>
      <p:grpSpPr>
        <a:xfrm>
          <a:off x="0" y="0"/>
          <a:ext cx="0" cy="0"/>
          <a:chOff x="0" y="0"/>
          <a:chExt cx="0" cy="0"/>
        </a:xfrm>
      </p:grpSpPr>
      <p:sp>
        <p:nvSpPr>
          <p:cNvPr id="725" name="Google Shape;725;p72"/>
          <p:cNvSpPr txBox="1"/>
          <p:nvPr>
            <p:ph idx="1" type="subTitle"/>
          </p:nvPr>
        </p:nvSpPr>
        <p:spPr>
          <a:xfrm>
            <a:off x="353725" y="3257475"/>
            <a:ext cx="8520600" cy="1272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852"/>
              <a:buNone/>
            </a:pPr>
            <a:r>
              <a:rPr lang="en" sz="1970"/>
              <a:t>Semana 11.</a:t>
            </a:r>
            <a:endParaRPr sz="1970"/>
          </a:p>
          <a:p>
            <a:pPr indent="0" lvl="0" marL="0" rtl="0" algn="ctr">
              <a:lnSpc>
                <a:spcPct val="100000"/>
              </a:lnSpc>
              <a:spcBef>
                <a:spcPts val="0"/>
              </a:spcBef>
              <a:spcAft>
                <a:spcPts val="0"/>
              </a:spcAft>
              <a:buSzPts val="852"/>
              <a:buNone/>
            </a:pPr>
            <a:r>
              <a:rPr lang="en" sz="1970"/>
              <a:t>Aprendizaje por refuerzo - </a:t>
            </a:r>
            <a:r>
              <a:rPr i="1" lang="en" sz="1970"/>
              <a:t>Reinforcement learning</a:t>
            </a:r>
            <a:br>
              <a:rPr lang="en" sz="1970"/>
            </a:br>
            <a:r>
              <a:rPr lang="en" sz="1970"/>
              <a:t> </a:t>
            </a:r>
            <a:endParaRPr i="1" sz="1970"/>
          </a:p>
        </p:txBody>
      </p:sp>
      <p:sp>
        <p:nvSpPr>
          <p:cNvPr id="726" name="Google Shape;726;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7" name="Google Shape;727;p72"/>
          <p:cNvSpPr txBox="1"/>
          <p:nvPr>
            <p:ph type="ctrTitle"/>
          </p:nvPr>
        </p:nvSpPr>
        <p:spPr>
          <a:xfrm>
            <a:off x="311700" y="2090425"/>
            <a:ext cx="8520600" cy="1011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Aprendizaje por refuerzo</a:t>
            </a:r>
            <a:endParaRPr/>
          </a:p>
        </p:txBody>
      </p:sp>
      <p:sp>
        <p:nvSpPr>
          <p:cNvPr id="733" name="Google Shape;733;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a:t>
            </a:r>
            <a:endParaRPr/>
          </a:p>
        </p:txBody>
      </p:sp>
      <p:sp>
        <p:nvSpPr>
          <p:cNvPr id="739" name="Google Shape;739;p74"/>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40" name="Google Shape;740;p74"/>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41" name="Google Shape;741;p74"/>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42" name="Google Shape;742;p74"/>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43" name="Google Shape;743;p74"/>
          <p:cNvSpPr/>
          <p:nvPr/>
        </p:nvSpPr>
        <p:spPr>
          <a:xfrm>
            <a:off x="5867834"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44" name="Google Shape;744;p74"/>
          <p:cNvSpPr txBox="1"/>
          <p:nvPr/>
        </p:nvSpPr>
        <p:spPr>
          <a:xfrm>
            <a:off x="2088383" y="1858382"/>
            <a:ext cx="630000" cy="931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grpSp>
        <p:nvGrpSpPr>
          <p:cNvPr id="745" name="Google Shape;745;p74"/>
          <p:cNvGrpSpPr/>
          <p:nvPr/>
        </p:nvGrpSpPr>
        <p:grpSpPr>
          <a:xfrm>
            <a:off x="2002292" y="3263853"/>
            <a:ext cx="891522" cy="714557"/>
            <a:chOff x="0" y="0"/>
            <a:chExt cx="2377392" cy="1905485"/>
          </a:xfrm>
        </p:grpSpPr>
        <p:sp>
          <p:nvSpPr>
            <p:cNvPr id="746" name="Google Shape;746;p74"/>
            <p:cNvSpPr/>
            <p:nvPr/>
          </p:nvSpPr>
          <p:spPr>
            <a:xfrm>
              <a:off x="0" y="0"/>
              <a:ext cx="2259300" cy="1257000"/>
            </a:xfrm>
            <a:prstGeom prst="rect">
              <a:avLst/>
            </a:prstGeom>
            <a:solidFill>
              <a:srgbClr val="00882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747" name="Google Shape;747;p74"/>
            <p:cNvCxnSpPr/>
            <p:nvPr/>
          </p:nvCxnSpPr>
          <p:spPr>
            <a:xfrm>
              <a:off x="1107492" y="635585"/>
              <a:ext cx="1269900" cy="1269900"/>
            </a:xfrm>
            <a:prstGeom prst="straightConnector1">
              <a:avLst/>
            </a:prstGeom>
            <a:noFill/>
            <a:ln>
              <a:noFill/>
            </a:ln>
          </p:spPr>
        </p:cxnSp>
      </p:grpSp>
      <p:sp>
        <p:nvSpPr>
          <p:cNvPr id="748" name="Google Shape;748;p74"/>
          <p:cNvSpPr txBox="1"/>
          <p:nvPr/>
        </p:nvSpPr>
        <p:spPr>
          <a:xfrm>
            <a:off x="3599376" y="1694115"/>
            <a:ext cx="2135700" cy="1359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DT, SVM, BDT, XGB</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FCNN, CNN, RNN, LSTM…</a:t>
            </a:r>
            <a:endParaRPr sz="500"/>
          </a:p>
        </p:txBody>
      </p:sp>
      <p:sp>
        <p:nvSpPr>
          <p:cNvPr id="749" name="Google Shape;749;p74"/>
          <p:cNvSpPr txBox="1"/>
          <p:nvPr/>
        </p:nvSpPr>
        <p:spPr>
          <a:xfrm>
            <a:off x="6489474" y="2300200"/>
            <a:ext cx="5931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750" name="Google Shape;750;p74"/>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grpSp>
        <p:nvGrpSpPr>
          <p:cNvPr id="751" name="Google Shape;751;p74"/>
          <p:cNvGrpSpPr/>
          <p:nvPr/>
        </p:nvGrpSpPr>
        <p:grpSpPr>
          <a:xfrm>
            <a:off x="2399868" y="2794293"/>
            <a:ext cx="4444537" cy="1270012"/>
            <a:chOff x="8" y="-135"/>
            <a:chExt cx="11852100" cy="3386700"/>
          </a:xfrm>
        </p:grpSpPr>
        <p:cxnSp>
          <p:nvCxnSpPr>
            <p:cNvPr id="752" name="Google Shape;752;p74"/>
            <p:cNvCxnSpPr/>
            <p:nvPr/>
          </p:nvCxnSpPr>
          <p:spPr>
            <a:xfrm rot="10800000">
              <a:off x="11824494" y="-135"/>
              <a:ext cx="0" cy="3386700"/>
            </a:xfrm>
            <a:prstGeom prst="straightConnector1">
              <a:avLst/>
            </a:prstGeom>
            <a:noFill/>
            <a:ln cap="flat" cmpd="sng" w="101600">
              <a:solidFill>
                <a:srgbClr val="941751"/>
              </a:solidFill>
              <a:prstDash val="solid"/>
              <a:miter lim="400000"/>
              <a:headEnd len="sm" w="sm" type="none"/>
              <a:tailEnd len="sm" w="sm" type="none"/>
            </a:ln>
          </p:spPr>
        </p:cxnSp>
        <p:cxnSp>
          <p:nvCxnSpPr>
            <p:cNvPr id="753" name="Google Shape;753;p74"/>
            <p:cNvCxnSpPr/>
            <p:nvPr/>
          </p:nvCxnSpPr>
          <p:spPr>
            <a:xfrm rot="10800000">
              <a:off x="35718" y="2455865"/>
              <a:ext cx="0" cy="921600"/>
            </a:xfrm>
            <a:prstGeom prst="straightConnector1">
              <a:avLst/>
            </a:prstGeom>
            <a:noFill/>
            <a:ln cap="flat" cmpd="sng" w="101600">
              <a:solidFill>
                <a:srgbClr val="941751"/>
              </a:solidFill>
              <a:prstDash val="solid"/>
              <a:miter lim="400000"/>
              <a:headEnd len="sm" w="sm" type="none"/>
              <a:tailEnd len="sm" w="sm" type="none"/>
            </a:ln>
          </p:spPr>
        </p:cxnSp>
        <p:cxnSp>
          <p:nvCxnSpPr>
            <p:cNvPr id="754" name="Google Shape;754;p74"/>
            <p:cNvCxnSpPr/>
            <p:nvPr/>
          </p:nvCxnSpPr>
          <p:spPr>
            <a:xfrm rot="10800000">
              <a:off x="8" y="3368207"/>
              <a:ext cx="11852100" cy="0"/>
            </a:xfrm>
            <a:prstGeom prst="straightConnector1">
              <a:avLst/>
            </a:prstGeom>
            <a:noFill/>
            <a:ln cap="flat" cmpd="sng" w="101600">
              <a:solidFill>
                <a:srgbClr val="941751"/>
              </a:solidFill>
              <a:prstDash val="solid"/>
              <a:miter lim="400000"/>
              <a:headEnd len="sm" w="sm" type="none"/>
              <a:tailEnd len="sm" w="sm" type="none"/>
            </a:ln>
          </p:spPr>
        </p:cxnSp>
      </p:grpSp>
      <p:sp>
        <p:nvSpPr>
          <p:cNvPr id="755" name="Google Shape;755;p74"/>
          <p:cNvSpPr txBox="1"/>
          <p:nvPr/>
        </p:nvSpPr>
        <p:spPr>
          <a:xfrm>
            <a:off x="1785297" y="4331275"/>
            <a:ext cx="6169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entrenamiento = minimización de la </a:t>
            </a:r>
            <a:r>
              <a:rPr b="0" i="1" lang="en" sz="1900" u="none" cap="none" strike="noStrike">
                <a:solidFill>
                  <a:srgbClr val="000000"/>
                </a:solidFill>
                <a:latin typeface="Saira Thin"/>
                <a:ea typeface="Saira Thin"/>
                <a:cs typeface="Saira Thin"/>
                <a:sym typeface="Saira Thin"/>
              </a:rPr>
              <a:t>loss</a:t>
            </a:r>
            <a:endParaRPr sz="500"/>
          </a:p>
        </p:txBody>
      </p:sp>
      <p:sp>
        <p:nvSpPr>
          <p:cNvPr id="756" name="Google Shape;756;p74"/>
          <p:cNvSpPr txBox="1"/>
          <p:nvPr/>
        </p:nvSpPr>
        <p:spPr>
          <a:xfrm>
            <a:off x="2881071" y="3279414"/>
            <a:ext cx="145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t</a:t>
            </a:r>
            <a:endParaRPr sz="500"/>
          </a:p>
        </p:txBody>
      </p:sp>
      <p:sp>
        <p:nvSpPr>
          <p:cNvPr id="757" name="Google Shape;757;p74"/>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758" name="Google Shape;758;p74"/>
          <p:cNvSpPr txBox="1"/>
          <p:nvPr/>
        </p:nvSpPr>
        <p:spPr>
          <a:xfrm>
            <a:off x="854599" y="4080275"/>
            <a:ext cx="7596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0" i="0" lang="en" sz="1900" u="none" cap="none" strike="noStrike">
                <a:solidFill>
                  <a:srgbClr val="941751"/>
                </a:solidFill>
                <a:latin typeface="Saira"/>
                <a:ea typeface="Saira"/>
                <a:cs typeface="Saira"/>
                <a:sym typeface="Saira"/>
              </a:rPr>
              <a:t>función de pérdida (</a:t>
            </a:r>
            <a:r>
              <a:rPr b="0" i="1" lang="en" sz="1900" u="none" cap="none" strike="noStrike">
                <a:solidFill>
                  <a:srgbClr val="941751"/>
                </a:solidFill>
                <a:latin typeface="Saira Thin"/>
                <a:ea typeface="Saira Thin"/>
                <a:cs typeface="Saira Thin"/>
                <a:sym typeface="Saira Thin"/>
              </a:rPr>
              <a:t>loss</a:t>
            </a:r>
            <a:r>
              <a:rPr b="0" i="0" lang="en" sz="1900" u="none" cap="none" strike="noStrike">
                <a:solidFill>
                  <a:srgbClr val="941751"/>
                </a:solidFill>
                <a:latin typeface="Saira"/>
                <a:ea typeface="Saira"/>
                <a:cs typeface="Saira"/>
                <a:sym typeface="Saira"/>
              </a:rPr>
              <a:t>): comparación de la salida con el target</a:t>
            </a:r>
            <a:endParaRPr sz="500"/>
          </a:p>
        </p:txBody>
      </p:sp>
      <p:sp>
        <p:nvSpPr>
          <p:cNvPr id="759" name="Google Shape;759;p74"/>
          <p:cNvSpPr txBox="1"/>
          <p:nvPr/>
        </p:nvSpPr>
        <p:spPr>
          <a:xfrm>
            <a:off x="7246398" y="2463900"/>
            <a:ext cx="9957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760" name="Google Shape;760;p74"/>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761" name="Google Shape;761;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62" name="Google Shape;762;p74"/>
          <p:cNvSpPr txBox="1"/>
          <p:nvPr/>
        </p:nvSpPr>
        <p:spPr>
          <a:xfrm>
            <a:off x="1245375" y="604075"/>
            <a:ext cx="6934800" cy="561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Entrenamiento</a:t>
            </a:r>
            <a:r>
              <a:rPr b="0" i="0" lang="en" sz="1900" u="none" cap="none" strike="noStrike">
                <a:solidFill>
                  <a:srgbClr val="000000"/>
                </a:solidFill>
                <a:latin typeface="Saira"/>
                <a:ea typeface="Saira"/>
                <a:cs typeface="Saira"/>
                <a:sym typeface="Saira"/>
              </a:rPr>
              <a:t> (y validación) </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(después de definir y pre-procesar los datos, elegir método, hiperparámetros, etc.)</a:t>
            </a:r>
            <a:endParaRPr sz="500"/>
          </a:p>
        </p:txBody>
      </p:sp>
      <p:sp>
        <p:nvSpPr>
          <p:cNvPr id="763" name="Google Shape;763;p74"/>
          <p:cNvSpPr txBox="1"/>
          <p:nvPr/>
        </p:nvSpPr>
        <p:spPr>
          <a:xfrm rot="-5400000">
            <a:off x="498760" y="2173167"/>
            <a:ext cx="21123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Datos con etiqueta</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7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a:t>
            </a:r>
            <a:endParaRPr/>
          </a:p>
        </p:txBody>
      </p:sp>
      <p:sp>
        <p:nvSpPr>
          <p:cNvPr id="769" name="Google Shape;769;p75"/>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70" name="Google Shape;770;p75"/>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71" name="Google Shape;771;p75"/>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72" name="Google Shape;772;p75"/>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73" name="Google Shape;773;p75"/>
          <p:cNvSpPr/>
          <p:nvPr/>
        </p:nvSpPr>
        <p:spPr>
          <a:xfrm>
            <a:off x="5858309"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74" name="Google Shape;774;p75"/>
          <p:cNvSpPr txBox="1"/>
          <p:nvPr/>
        </p:nvSpPr>
        <p:spPr>
          <a:xfrm>
            <a:off x="1245375" y="604075"/>
            <a:ext cx="6934800" cy="561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Entrenamiento</a:t>
            </a:r>
            <a:r>
              <a:rPr b="0" i="0" lang="en" sz="1900" u="none" cap="none" strike="noStrike">
                <a:solidFill>
                  <a:srgbClr val="000000"/>
                </a:solidFill>
                <a:latin typeface="Saira"/>
                <a:ea typeface="Saira"/>
                <a:cs typeface="Saira"/>
                <a:sym typeface="Saira"/>
              </a:rPr>
              <a:t> (y validación) </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(después de definir y pre-procesar los datos, elegir método, hiperparámetros, etc.)</a:t>
            </a:r>
            <a:endParaRPr sz="500"/>
          </a:p>
        </p:txBody>
      </p:sp>
      <p:sp>
        <p:nvSpPr>
          <p:cNvPr id="775" name="Google Shape;775;p75"/>
          <p:cNvSpPr txBox="1"/>
          <p:nvPr/>
        </p:nvSpPr>
        <p:spPr>
          <a:xfrm>
            <a:off x="2088383" y="1858382"/>
            <a:ext cx="630000" cy="931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grpSp>
        <p:nvGrpSpPr>
          <p:cNvPr id="776" name="Google Shape;776;p75"/>
          <p:cNvGrpSpPr/>
          <p:nvPr/>
        </p:nvGrpSpPr>
        <p:grpSpPr>
          <a:xfrm>
            <a:off x="2002292" y="3263853"/>
            <a:ext cx="891522" cy="714557"/>
            <a:chOff x="0" y="0"/>
            <a:chExt cx="2377392" cy="1905485"/>
          </a:xfrm>
        </p:grpSpPr>
        <p:sp>
          <p:nvSpPr>
            <p:cNvPr id="777" name="Google Shape;777;p75"/>
            <p:cNvSpPr/>
            <p:nvPr/>
          </p:nvSpPr>
          <p:spPr>
            <a:xfrm>
              <a:off x="0" y="0"/>
              <a:ext cx="2259300" cy="1257000"/>
            </a:xfrm>
            <a:prstGeom prst="rect">
              <a:avLst/>
            </a:prstGeom>
            <a:solidFill>
              <a:srgbClr val="00882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778" name="Google Shape;778;p75"/>
            <p:cNvCxnSpPr/>
            <p:nvPr/>
          </p:nvCxnSpPr>
          <p:spPr>
            <a:xfrm>
              <a:off x="1107492" y="635585"/>
              <a:ext cx="1269900" cy="1269900"/>
            </a:xfrm>
            <a:prstGeom prst="straightConnector1">
              <a:avLst/>
            </a:prstGeom>
            <a:noFill/>
            <a:ln>
              <a:noFill/>
            </a:ln>
          </p:spPr>
        </p:cxnSp>
      </p:grpSp>
      <p:sp>
        <p:nvSpPr>
          <p:cNvPr id="779" name="Google Shape;779;p75"/>
          <p:cNvSpPr txBox="1"/>
          <p:nvPr/>
        </p:nvSpPr>
        <p:spPr>
          <a:xfrm>
            <a:off x="6499974" y="2300200"/>
            <a:ext cx="5931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780" name="Google Shape;780;p75"/>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grpSp>
        <p:nvGrpSpPr>
          <p:cNvPr id="781" name="Google Shape;781;p75"/>
          <p:cNvGrpSpPr/>
          <p:nvPr/>
        </p:nvGrpSpPr>
        <p:grpSpPr>
          <a:xfrm>
            <a:off x="2399868" y="2794293"/>
            <a:ext cx="4444537" cy="1270012"/>
            <a:chOff x="8" y="-135"/>
            <a:chExt cx="11852100" cy="3386700"/>
          </a:xfrm>
        </p:grpSpPr>
        <p:cxnSp>
          <p:nvCxnSpPr>
            <p:cNvPr id="782" name="Google Shape;782;p75"/>
            <p:cNvCxnSpPr/>
            <p:nvPr/>
          </p:nvCxnSpPr>
          <p:spPr>
            <a:xfrm rot="10800000">
              <a:off x="11824494" y="-135"/>
              <a:ext cx="0" cy="3386700"/>
            </a:xfrm>
            <a:prstGeom prst="straightConnector1">
              <a:avLst/>
            </a:prstGeom>
            <a:noFill/>
            <a:ln cap="flat" cmpd="sng" w="101600">
              <a:solidFill>
                <a:srgbClr val="941751"/>
              </a:solidFill>
              <a:prstDash val="solid"/>
              <a:miter lim="400000"/>
              <a:headEnd len="sm" w="sm" type="none"/>
              <a:tailEnd len="sm" w="sm" type="none"/>
            </a:ln>
          </p:spPr>
        </p:cxnSp>
        <p:cxnSp>
          <p:nvCxnSpPr>
            <p:cNvPr id="783" name="Google Shape;783;p75"/>
            <p:cNvCxnSpPr/>
            <p:nvPr/>
          </p:nvCxnSpPr>
          <p:spPr>
            <a:xfrm rot="10800000">
              <a:off x="35718" y="2455865"/>
              <a:ext cx="0" cy="921600"/>
            </a:xfrm>
            <a:prstGeom prst="straightConnector1">
              <a:avLst/>
            </a:prstGeom>
            <a:noFill/>
            <a:ln cap="flat" cmpd="sng" w="101600">
              <a:solidFill>
                <a:srgbClr val="941751"/>
              </a:solidFill>
              <a:prstDash val="solid"/>
              <a:miter lim="400000"/>
              <a:headEnd len="sm" w="sm" type="none"/>
              <a:tailEnd len="sm" w="sm" type="none"/>
            </a:ln>
          </p:spPr>
        </p:cxnSp>
        <p:cxnSp>
          <p:nvCxnSpPr>
            <p:cNvPr id="784" name="Google Shape;784;p75"/>
            <p:cNvCxnSpPr/>
            <p:nvPr/>
          </p:nvCxnSpPr>
          <p:spPr>
            <a:xfrm rot="10800000">
              <a:off x="8" y="3368207"/>
              <a:ext cx="11852100" cy="0"/>
            </a:xfrm>
            <a:prstGeom prst="straightConnector1">
              <a:avLst/>
            </a:prstGeom>
            <a:noFill/>
            <a:ln cap="flat" cmpd="sng" w="101600">
              <a:solidFill>
                <a:srgbClr val="941751"/>
              </a:solidFill>
              <a:prstDash val="solid"/>
              <a:miter lim="400000"/>
              <a:headEnd len="sm" w="sm" type="none"/>
              <a:tailEnd len="sm" w="sm" type="none"/>
            </a:ln>
          </p:spPr>
        </p:cxnSp>
      </p:grpSp>
      <p:sp>
        <p:nvSpPr>
          <p:cNvPr id="785" name="Google Shape;785;p75"/>
          <p:cNvSpPr txBox="1"/>
          <p:nvPr/>
        </p:nvSpPr>
        <p:spPr>
          <a:xfrm>
            <a:off x="2318697" y="4636075"/>
            <a:ext cx="57975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entrenamiento = minimización de la </a:t>
            </a:r>
            <a:r>
              <a:rPr b="0" i="1" lang="en" sz="1900" u="none" cap="none" strike="noStrike">
                <a:solidFill>
                  <a:srgbClr val="000000"/>
                </a:solidFill>
                <a:latin typeface="Saira Thin"/>
                <a:ea typeface="Saira Thin"/>
                <a:cs typeface="Saira Thin"/>
                <a:sym typeface="Saira Thin"/>
              </a:rPr>
              <a:t>loss</a:t>
            </a:r>
            <a:endParaRPr sz="500"/>
          </a:p>
        </p:txBody>
      </p:sp>
      <p:sp>
        <p:nvSpPr>
          <p:cNvPr id="786" name="Google Shape;786;p75"/>
          <p:cNvSpPr txBox="1"/>
          <p:nvPr/>
        </p:nvSpPr>
        <p:spPr>
          <a:xfrm>
            <a:off x="2881071" y="3279414"/>
            <a:ext cx="145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t</a:t>
            </a:r>
            <a:endParaRPr sz="500"/>
          </a:p>
        </p:txBody>
      </p:sp>
      <p:sp>
        <p:nvSpPr>
          <p:cNvPr id="787" name="Google Shape;787;p75"/>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788" name="Google Shape;788;p75"/>
          <p:cNvSpPr txBox="1"/>
          <p:nvPr/>
        </p:nvSpPr>
        <p:spPr>
          <a:xfrm>
            <a:off x="2331125" y="4196825"/>
            <a:ext cx="51207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0" i="0" lang="en" sz="1900" u="none" cap="none" strike="noStrike">
                <a:solidFill>
                  <a:srgbClr val="941751"/>
                </a:solidFill>
                <a:latin typeface="Saira"/>
                <a:ea typeface="Saira"/>
                <a:cs typeface="Saira"/>
                <a:sym typeface="Saira"/>
              </a:rPr>
              <a:t>||salida - </a:t>
            </a:r>
            <a:r>
              <a:rPr b="0" i="1" lang="en" sz="1900" u="none" cap="none" strike="noStrike">
                <a:solidFill>
                  <a:srgbClr val="941751"/>
                </a:solidFill>
                <a:latin typeface="Saira Thin"/>
                <a:ea typeface="Saira Thin"/>
                <a:cs typeface="Saira Thin"/>
                <a:sym typeface="Saira Thin"/>
              </a:rPr>
              <a:t>target</a:t>
            </a:r>
            <a:r>
              <a:rPr b="0" i="0" lang="en" sz="1900" u="none" cap="none" strike="noStrike">
                <a:solidFill>
                  <a:srgbClr val="941751"/>
                </a:solidFill>
                <a:latin typeface="Saira"/>
                <a:ea typeface="Saira"/>
                <a:cs typeface="Saira"/>
                <a:sym typeface="Saira"/>
              </a:rPr>
              <a:t>|| </a:t>
            </a:r>
            <a:r>
              <a:rPr b="0" baseline="30000" i="0" lang="en" sz="1900" u="none" cap="none" strike="noStrike">
                <a:solidFill>
                  <a:srgbClr val="941751"/>
                </a:solidFill>
                <a:latin typeface="Saira"/>
                <a:ea typeface="Saira"/>
                <a:cs typeface="Saira"/>
                <a:sym typeface="Saira"/>
              </a:rPr>
              <a:t>2</a:t>
            </a:r>
            <a:r>
              <a:rPr b="0" i="0" lang="en" sz="1900" u="none" cap="none" strike="noStrike">
                <a:solidFill>
                  <a:srgbClr val="941751"/>
                </a:solidFill>
                <a:latin typeface="Saira"/>
                <a:ea typeface="Saira"/>
                <a:cs typeface="Saira"/>
                <a:sym typeface="Saira"/>
              </a:rPr>
              <a:t> + regularización</a:t>
            </a:r>
            <a:endParaRPr sz="500"/>
          </a:p>
        </p:txBody>
      </p:sp>
      <p:sp>
        <p:nvSpPr>
          <p:cNvPr id="789" name="Google Shape;789;p75"/>
          <p:cNvSpPr txBox="1"/>
          <p:nvPr/>
        </p:nvSpPr>
        <p:spPr>
          <a:xfrm>
            <a:off x="7246397" y="2463900"/>
            <a:ext cx="10938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790" name="Google Shape;790;p75"/>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791" name="Google Shape;791;p75"/>
          <p:cNvSpPr txBox="1"/>
          <p:nvPr/>
        </p:nvSpPr>
        <p:spPr>
          <a:xfrm>
            <a:off x="3599376" y="1694115"/>
            <a:ext cx="2135700" cy="1359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DT, SVM, BDT, XGB</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FCNN, CNN, RNN, LSTM…</a:t>
            </a:r>
            <a:endParaRPr sz="500"/>
          </a:p>
        </p:txBody>
      </p:sp>
      <p:sp>
        <p:nvSpPr>
          <p:cNvPr id="792" name="Google Shape;792;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a:t>
            </a:r>
            <a:endParaRPr/>
          </a:p>
        </p:txBody>
      </p:sp>
      <p:sp>
        <p:nvSpPr>
          <p:cNvPr id="798" name="Google Shape;798;p76"/>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99" name="Google Shape;799;p76"/>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00" name="Google Shape;800;p76"/>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01" name="Google Shape;801;p76"/>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02" name="Google Shape;802;p76"/>
          <p:cNvSpPr/>
          <p:nvPr/>
        </p:nvSpPr>
        <p:spPr>
          <a:xfrm>
            <a:off x="5858309"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03" name="Google Shape;803;p76"/>
          <p:cNvSpPr txBox="1"/>
          <p:nvPr/>
        </p:nvSpPr>
        <p:spPr>
          <a:xfrm rot="-5400000">
            <a:off x="498760" y="2173167"/>
            <a:ext cx="21123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Datos con etiqueta</a:t>
            </a:r>
            <a:endParaRPr sz="500"/>
          </a:p>
        </p:txBody>
      </p:sp>
      <p:sp>
        <p:nvSpPr>
          <p:cNvPr id="804" name="Google Shape;804;p76"/>
          <p:cNvSpPr txBox="1"/>
          <p:nvPr/>
        </p:nvSpPr>
        <p:spPr>
          <a:xfrm>
            <a:off x="2088383" y="1858382"/>
            <a:ext cx="630000" cy="931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grpSp>
        <p:nvGrpSpPr>
          <p:cNvPr id="805" name="Google Shape;805;p76"/>
          <p:cNvGrpSpPr/>
          <p:nvPr/>
        </p:nvGrpSpPr>
        <p:grpSpPr>
          <a:xfrm>
            <a:off x="2002292" y="3263853"/>
            <a:ext cx="891522" cy="714557"/>
            <a:chOff x="0" y="0"/>
            <a:chExt cx="2377392" cy="1905485"/>
          </a:xfrm>
        </p:grpSpPr>
        <p:sp>
          <p:nvSpPr>
            <p:cNvPr id="806" name="Google Shape;806;p76"/>
            <p:cNvSpPr/>
            <p:nvPr/>
          </p:nvSpPr>
          <p:spPr>
            <a:xfrm>
              <a:off x="0" y="0"/>
              <a:ext cx="2259300" cy="1257000"/>
            </a:xfrm>
            <a:prstGeom prst="rect">
              <a:avLst/>
            </a:prstGeom>
            <a:solidFill>
              <a:srgbClr val="00882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807" name="Google Shape;807;p76"/>
            <p:cNvCxnSpPr/>
            <p:nvPr/>
          </p:nvCxnSpPr>
          <p:spPr>
            <a:xfrm>
              <a:off x="1107492" y="635585"/>
              <a:ext cx="1269900" cy="1269900"/>
            </a:xfrm>
            <a:prstGeom prst="straightConnector1">
              <a:avLst/>
            </a:prstGeom>
            <a:noFill/>
            <a:ln>
              <a:noFill/>
            </a:ln>
          </p:spPr>
        </p:cxnSp>
      </p:grpSp>
      <p:sp>
        <p:nvSpPr>
          <p:cNvPr id="808" name="Google Shape;808;p76"/>
          <p:cNvSpPr txBox="1"/>
          <p:nvPr/>
        </p:nvSpPr>
        <p:spPr>
          <a:xfrm>
            <a:off x="6463074" y="2300200"/>
            <a:ext cx="6300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809" name="Google Shape;809;p76"/>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sp>
        <p:nvSpPr>
          <p:cNvPr id="810" name="Google Shape;810;p76"/>
          <p:cNvSpPr txBox="1"/>
          <p:nvPr/>
        </p:nvSpPr>
        <p:spPr>
          <a:xfrm>
            <a:off x="2881071" y="3279414"/>
            <a:ext cx="145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t</a:t>
            </a:r>
            <a:endParaRPr sz="500"/>
          </a:p>
        </p:txBody>
      </p:sp>
      <p:sp>
        <p:nvSpPr>
          <p:cNvPr id="811" name="Google Shape;811;p76"/>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812" name="Google Shape;812;p76"/>
          <p:cNvSpPr txBox="1"/>
          <p:nvPr/>
        </p:nvSpPr>
        <p:spPr>
          <a:xfrm>
            <a:off x="1348581" y="3714632"/>
            <a:ext cx="7288200" cy="8637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l">
              <a:lnSpc>
                <a:spcPct val="7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En ese proceso: evitar sobreajuste, mínimos locales, estimar los errores (e.g. validación cruzada: separación en entrenamiento y validación), </a:t>
            </a:r>
            <a:endParaRPr sz="500"/>
          </a:p>
          <a:p>
            <a:pPr indent="0" lvl="0" marL="0" marR="0" rtl="0" algn="l">
              <a:lnSpc>
                <a:spcPct val="70000"/>
              </a:lnSpc>
              <a:spcBef>
                <a:spcPts val="30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usar metricas (e.g. AUC), elegir el </a:t>
            </a:r>
            <a:r>
              <a:rPr b="0" i="1" lang="en" sz="1700" u="none" cap="none" strike="noStrike">
                <a:solidFill>
                  <a:srgbClr val="000000"/>
                </a:solidFill>
                <a:latin typeface="Saira Thin"/>
                <a:ea typeface="Saira Thin"/>
                <a:cs typeface="Saira Thin"/>
                <a:sym typeface="Saira Thin"/>
              </a:rPr>
              <a:t>working point</a:t>
            </a:r>
            <a:r>
              <a:rPr b="0" i="0" lang="en" sz="1700" u="none" cap="none" strike="noStrike">
                <a:solidFill>
                  <a:srgbClr val="000000"/>
                </a:solidFill>
                <a:latin typeface="Saira"/>
                <a:ea typeface="Saira"/>
                <a:cs typeface="Saira"/>
                <a:sym typeface="Saira"/>
              </a:rPr>
              <a:t>, ajustar hiperparámetros</a:t>
            </a:r>
            <a:endParaRPr sz="500"/>
          </a:p>
          <a:p>
            <a:pPr indent="0" lvl="0" marL="0" marR="0" rtl="0" algn="l">
              <a:lnSpc>
                <a:spcPct val="70000"/>
              </a:lnSpc>
              <a:spcBef>
                <a:spcPts val="30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(probar con distintos métodos)</a:t>
            </a:r>
            <a:endParaRPr sz="500"/>
          </a:p>
        </p:txBody>
      </p:sp>
      <p:sp>
        <p:nvSpPr>
          <p:cNvPr id="813" name="Google Shape;813;p76"/>
          <p:cNvSpPr txBox="1"/>
          <p:nvPr/>
        </p:nvSpPr>
        <p:spPr>
          <a:xfrm>
            <a:off x="7246397" y="2463900"/>
            <a:ext cx="10488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814" name="Google Shape;814;p76"/>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815" name="Google Shape;815;p76"/>
          <p:cNvSpPr txBox="1"/>
          <p:nvPr/>
        </p:nvSpPr>
        <p:spPr>
          <a:xfrm>
            <a:off x="3599376" y="1694115"/>
            <a:ext cx="2135700" cy="1359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DT, SVM, BDT, XGB</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FCNN, CNN, RNN, LSTM…</a:t>
            </a:r>
            <a:endParaRPr sz="500"/>
          </a:p>
        </p:txBody>
      </p:sp>
      <p:sp>
        <p:nvSpPr>
          <p:cNvPr id="816" name="Google Shape;816;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76"/>
          <p:cNvSpPr txBox="1"/>
          <p:nvPr/>
        </p:nvSpPr>
        <p:spPr>
          <a:xfrm>
            <a:off x="1245375" y="604075"/>
            <a:ext cx="6934800" cy="561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Entrenamiento</a:t>
            </a:r>
            <a:r>
              <a:rPr b="0" i="0" lang="en" sz="1900" u="none" cap="none" strike="noStrike">
                <a:solidFill>
                  <a:srgbClr val="000000"/>
                </a:solidFill>
                <a:latin typeface="Saira"/>
                <a:ea typeface="Saira"/>
                <a:cs typeface="Saira"/>
                <a:sym typeface="Saira"/>
              </a:rPr>
              <a:t> (y validación) </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(después de definir y pre-procesar los datos, elegir método, hiperparámetros, etc.)</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rgbClr val="A64D79"/>
              </a:buClr>
              <a:buSzPct val="100000"/>
              <a:buFont typeface="Helvetica Neue"/>
              <a:buNone/>
            </a:pPr>
            <a:r>
              <a:rPr lang="en" sz="2400"/>
              <a:t>La revolución del aprendizaje profundo generativo</a:t>
            </a:r>
            <a:endParaRPr/>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7" name="Google Shape;137;p23"/>
          <p:cNvGrpSpPr/>
          <p:nvPr/>
        </p:nvGrpSpPr>
        <p:grpSpPr>
          <a:xfrm>
            <a:off x="613755" y="3630200"/>
            <a:ext cx="7880118" cy="945472"/>
            <a:chOff x="592340" y="3759937"/>
            <a:chExt cx="7880118" cy="945472"/>
          </a:xfrm>
        </p:grpSpPr>
        <p:grpSp>
          <p:nvGrpSpPr>
            <p:cNvPr id="138" name="Google Shape;138;p23"/>
            <p:cNvGrpSpPr/>
            <p:nvPr/>
          </p:nvGrpSpPr>
          <p:grpSpPr>
            <a:xfrm>
              <a:off x="1267040" y="4085375"/>
              <a:ext cx="7205418" cy="400200"/>
              <a:chOff x="2620252" y="945800"/>
              <a:chExt cx="5508729" cy="400200"/>
            </a:xfrm>
          </p:grpSpPr>
          <p:cxnSp>
            <p:nvCxnSpPr>
              <p:cNvPr id="139" name="Google Shape;139;p23"/>
              <p:cNvCxnSpPr>
                <a:stCxn id="140" idx="3"/>
                <a:endCxn id="141" idx="1"/>
              </p:cNvCxnSpPr>
              <p:nvPr/>
            </p:nvCxnSpPr>
            <p:spPr>
              <a:xfrm>
                <a:off x="2620252" y="1145909"/>
                <a:ext cx="5045100" cy="0"/>
              </a:xfrm>
              <a:prstGeom prst="straightConnector1">
                <a:avLst/>
              </a:prstGeom>
              <a:noFill/>
              <a:ln cap="flat" cmpd="sng" w="38100">
                <a:solidFill>
                  <a:schemeClr val="dk2"/>
                </a:solidFill>
                <a:prstDash val="solid"/>
                <a:round/>
                <a:headEnd len="med" w="med" type="none"/>
                <a:tailEnd len="med" w="med" type="triangle"/>
              </a:ln>
            </p:spPr>
          </p:cxnSp>
          <p:sp>
            <p:nvSpPr>
              <p:cNvPr id="141" name="Google Shape;141;p23"/>
              <p:cNvSpPr txBox="1"/>
              <p:nvPr/>
            </p:nvSpPr>
            <p:spPr>
              <a:xfrm>
                <a:off x="7665481" y="945800"/>
                <a:ext cx="4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2023</a:t>
                </a:r>
                <a:endParaRPr>
                  <a:latin typeface="Encode Sans SemiBold"/>
                  <a:ea typeface="Encode Sans SemiBold"/>
                  <a:cs typeface="Encode Sans SemiBold"/>
                  <a:sym typeface="Encode Sans SemiBold"/>
                </a:endParaRPr>
              </a:p>
            </p:txBody>
          </p:sp>
        </p:grpSp>
        <p:sp>
          <p:nvSpPr>
            <p:cNvPr id="140" name="Google Shape;140;p23"/>
            <p:cNvSpPr txBox="1"/>
            <p:nvPr/>
          </p:nvSpPr>
          <p:spPr>
            <a:xfrm>
              <a:off x="592340" y="408538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2013</a:t>
              </a:r>
              <a:endParaRPr>
                <a:latin typeface="Encode Sans SemiBold"/>
                <a:ea typeface="Encode Sans SemiBold"/>
                <a:cs typeface="Encode Sans SemiBold"/>
                <a:sym typeface="Encode Sans SemiBold"/>
              </a:endParaRPr>
            </a:p>
          </p:txBody>
        </p:sp>
        <p:sp>
          <p:nvSpPr>
            <p:cNvPr id="142" name="Google Shape;142;p23"/>
            <p:cNvSpPr txBox="1"/>
            <p:nvPr/>
          </p:nvSpPr>
          <p:spPr>
            <a:xfrm>
              <a:off x="3050439" y="4295577"/>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2017</a:t>
              </a:r>
              <a:endParaRPr>
                <a:latin typeface="Encode Sans SemiBold"/>
                <a:ea typeface="Encode Sans SemiBold"/>
                <a:cs typeface="Encode Sans SemiBold"/>
                <a:sym typeface="Encode Sans SemiBold"/>
              </a:endParaRPr>
            </a:p>
          </p:txBody>
        </p:sp>
        <p:sp>
          <p:nvSpPr>
            <p:cNvPr id="143" name="Google Shape;143;p23"/>
            <p:cNvSpPr txBox="1"/>
            <p:nvPr/>
          </p:nvSpPr>
          <p:spPr>
            <a:xfrm>
              <a:off x="3913884" y="3905009"/>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2018</a:t>
              </a:r>
              <a:endParaRPr>
                <a:latin typeface="Encode Sans SemiBold"/>
                <a:ea typeface="Encode Sans SemiBold"/>
                <a:cs typeface="Encode Sans SemiBold"/>
                <a:sym typeface="Encode Sans SemiBold"/>
              </a:endParaRPr>
            </a:p>
          </p:txBody>
        </p:sp>
        <p:grpSp>
          <p:nvGrpSpPr>
            <p:cNvPr id="144" name="Google Shape;144;p23"/>
            <p:cNvGrpSpPr/>
            <p:nvPr/>
          </p:nvGrpSpPr>
          <p:grpSpPr>
            <a:xfrm>
              <a:off x="1339651" y="3759937"/>
              <a:ext cx="961500" cy="945472"/>
              <a:chOff x="1339651" y="3759937"/>
              <a:chExt cx="961500" cy="945472"/>
            </a:xfrm>
          </p:grpSpPr>
          <p:sp>
            <p:nvSpPr>
              <p:cNvPr id="145" name="Google Shape;145;p23"/>
              <p:cNvSpPr txBox="1"/>
              <p:nvPr/>
            </p:nvSpPr>
            <p:spPr>
              <a:xfrm>
                <a:off x="1483038" y="4305209"/>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2014</a:t>
                </a:r>
                <a:endParaRPr>
                  <a:latin typeface="Encode Sans SemiBold"/>
                  <a:ea typeface="Encode Sans SemiBold"/>
                  <a:cs typeface="Encode Sans SemiBold"/>
                  <a:sym typeface="Encode Sans SemiBold"/>
                </a:endParaRPr>
              </a:p>
            </p:txBody>
          </p:sp>
          <p:sp>
            <p:nvSpPr>
              <p:cNvPr id="146" name="Google Shape;146;p23"/>
              <p:cNvSpPr txBox="1"/>
              <p:nvPr/>
            </p:nvSpPr>
            <p:spPr>
              <a:xfrm>
                <a:off x="1339651" y="3759937"/>
                <a:ext cx="96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GAN</a:t>
                </a:r>
                <a:br>
                  <a:rPr lang="en" sz="1100">
                    <a:latin typeface="Encode Sans Light"/>
                    <a:ea typeface="Encode Sans Light"/>
                    <a:cs typeface="Encode Sans Light"/>
                    <a:sym typeface="Encode Sans Light"/>
                  </a:rPr>
                </a:br>
                <a:r>
                  <a:rPr lang="en" sz="1100">
                    <a:solidFill>
                      <a:srgbClr val="0000FF"/>
                    </a:solidFill>
                    <a:latin typeface="Encode Sans Light"/>
                    <a:ea typeface="Encode Sans Light"/>
                    <a:cs typeface="Encode Sans Light"/>
                    <a:sym typeface="Encode Sans Light"/>
                  </a:rPr>
                  <a:t>Atención</a:t>
                </a:r>
                <a:endParaRPr sz="1100">
                  <a:solidFill>
                    <a:srgbClr val="0000FF"/>
                  </a:solidFill>
                  <a:latin typeface="Encode Sans Light"/>
                  <a:ea typeface="Encode Sans Light"/>
                  <a:cs typeface="Encode Sans Light"/>
                  <a:sym typeface="Encode Sans Light"/>
                </a:endParaRPr>
              </a:p>
            </p:txBody>
          </p:sp>
        </p:grpSp>
        <p:sp>
          <p:nvSpPr>
            <p:cNvPr id="147" name="Google Shape;147;p23"/>
            <p:cNvSpPr txBox="1"/>
            <p:nvPr/>
          </p:nvSpPr>
          <p:spPr>
            <a:xfrm>
              <a:off x="3636348" y="4309032"/>
              <a:ext cx="96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StyleGAN</a:t>
              </a:r>
              <a:endParaRPr sz="1100">
                <a:solidFill>
                  <a:srgbClr val="741B47"/>
                </a:solidFill>
                <a:latin typeface="Encode Sans Light"/>
                <a:ea typeface="Encode Sans Light"/>
                <a:cs typeface="Encode Sans Light"/>
                <a:sym typeface="Encode Sans Light"/>
              </a:endParaRPr>
            </a:p>
          </p:txBody>
        </p:sp>
        <p:sp>
          <p:nvSpPr>
            <p:cNvPr id="148" name="Google Shape;148;p23"/>
            <p:cNvSpPr txBox="1"/>
            <p:nvPr/>
          </p:nvSpPr>
          <p:spPr>
            <a:xfrm>
              <a:off x="2798752" y="3945393"/>
              <a:ext cx="107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Transformers</a:t>
              </a:r>
              <a:endParaRPr sz="1100">
                <a:solidFill>
                  <a:srgbClr val="0000FF"/>
                </a:solidFill>
                <a:latin typeface="Encode Sans Light"/>
                <a:ea typeface="Encode Sans Light"/>
                <a:cs typeface="Encode Sans Light"/>
                <a:sym typeface="Encode Sans Light"/>
              </a:endParaRPr>
            </a:p>
          </p:txBody>
        </p:sp>
        <p:grpSp>
          <p:nvGrpSpPr>
            <p:cNvPr id="149" name="Google Shape;149;p23"/>
            <p:cNvGrpSpPr/>
            <p:nvPr/>
          </p:nvGrpSpPr>
          <p:grpSpPr>
            <a:xfrm>
              <a:off x="2078910" y="3931934"/>
              <a:ext cx="961500" cy="740750"/>
              <a:chOff x="2078910" y="3931934"/>
              <a:chExt cx="961500" cy="740750"/>
            </a:xfrm>
          </p:grpSpPr>
          <p:sp>
            <p:nvSpPr>
              <p:cNvPr id="150" name="Google Shape;150;p23"/>
              <p:cNvSpPr txBox="1"/>
              <p:nvPr/>
            </p:nvSpPr>
            <p:spPr>
              <a:xfrm>
                <a:off x="2258077" y="393193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2015</a:t>
                </a:r>
                <a:endParaRPr>
                  <a:latin typeface="Encode Sans SemiBold"/>
                  <a:ea typeface="Encode Sans SemiBold"/>
                  <a:cs typeface="Encode Sans SemiBold"/>
                  <a:sym typeface="Encode Sans SemiBold"/>
                </a:endParaRPr>
              </a:p>
            </p:txBody>
          </p:sp>
          <p:sp>
            <p:nvSpPr>
              <p:cNvPr id="151" name="Google Shape;151;p23"/>
              <p:cNvSpPr txBox="1"/>
              <p:nvPr/>
            </p:nvSpPr>
            <p:spPr>
              <a:xfrm>
                <a:off x="2078910" y="4318684"/>
                <a:ext cx="96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DCGAN</a:t>
                </a:r>
                <a:endParaRPr sz="1100">
                  <a:solidFill>
                    <a:srgbClr val="741B47"/>
                  </a:solidFill>
                  <a:latin typeface="Encode Sans Light"/>
                  <a:ea typeface="Encode Sans Light"/>
                  <a:cs typeface="Encode Sans Light"/>
                  <a:sym typeface="Encode Sans Light"/>
                </a:endParaRPr>
              </a:p>
            </p:txBody>
          </p:sp>
        </p:grpSp>
        <p:sp>
          <p:nvSpPr>
            <p:cNvPr id="152" name="Google Shape;152;p23"/>
            <p:cNvSpPr txBox="1"/>
            <p:nvPr/>
          </p:nvSpPr>
          <p:spPr>
            <a:xfrm>
              <a:off x="4563473" y="428313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2020</a:t>
              </a:r>
              <a:endParaRPr>
                <a:latin typeface="Encode Sans SemiBold"/>
                <a:ea typeface="Encode Sans SemiBold"/>
                <a:cs typeface="Encode Sans SemiBold"/>
                <a:sym typeface="Encode Sans SemiBold"/>
              </a:endParaRPr>
            </a:p>
          </p:txBody>
        </p:sp>
        <p:sp>
          <p:nvSpPr>
            <p:cNvPr id="153" name="Google Shape;153;p23"/>
            <p:cNvSpPr txBox="1"/>
            <p:nvPr/>
          </p:nvSpPr>
          <p:spPr>
            <a:xfrm>
              <a:off x="4300886" y="3951929"/>
              <a:ext cx="107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GPT-3</a:t>
              </a:r>
              <a:endParaRPr sz="1100">
                <a:solidFill>
                  <a:srgbClr val="0000FF"/>
                </a:solidFill>
                <a:latin typeface="Encode Sans Light"/>
                <a:ea typeface="Encode Sans Light"/>
                <a:cs typeface="Encode Sans Light"/>
                <a:sym typeface="Encode Sans Light"/>
              </a:endParaRPr>
            </a:p>
          </p:txBody>
        </p:sp>
        <p:sp>
          <p:nvSpPr>
            <p:cNvPr id="154" name="Google Shape;154;p23"/>
            <p:cNvSpPr txBox="1"/>
            <p:nvPr/>
          </p:nvSpPr>
          <p:spPr>
            <a:xfrm>
              <a:off x="6120079" y="428593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2022</a:t>
              </a:r>
              <a:endParaRPr>
                <a:latin typeface="Encode Sans SemiBold"/>
                <a:ea typeface="Encode Sans SemiBold"/>
                <a:cs typeface="Encode Sans SemiBold"/>
                <a:sym typeface="Encode Sans SemiBold"/>
              </a:endParaRPr>
            </a:p>
          </p:txBody>
        </p:sp>
        <p:sp>
          <p:nvSpPr>
            <p:cNvPr id="155" name="Google Shape;155;p23"/>
            <p:cNvSpPr txBox="1"/>
            <p:nvPr/>
          </p:nvSpPr>
          <p:spPr>
            <a:xfrm>
              <a:off x="5860459" y="3936621"/>
              <a:ext cx="107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ChatGPT</a:t>
              </a:r>
              <a:endParaRPr sz="1100">
                <a:solidFill>
                  <a:srgbClr val="0000FF"/>
                </a:solidFill>
                <a:latin typeface="Encode Sans Light"/>
                <a:ea typeface="Encode Sans Light"/>
                <a:cs typeface="Encode Sans Light"/>
                <a:sym typeface="Encode Sans Light"/>
              </a:endParaRPr>
            </a:p>
          </p:txBody>
        </p:sp>
        <p:sp>
          <p:nvSpPr>
            <p:cNvPr id="156" name="Google Shape;156;p23"/>
            <p:cNvSpPr txBox="1"/>
            <p:nvPr/>
          </p:nvSpPr>
          <p:spPr>
            <a:xfrm>
              <a:off x="5360225" y="3922309"/>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2021</a:t>
              </a:r>
              <a:endParaRPr>
                <a:latin typeface="Encode Sans SemiBold"/>
                <a:ea typeface="Encode Sans SemiBold"/>
                <a:cs typeface="Encode Sans SemiBold"/>
                <a:sym typeface="Encode Sans SemiBold"/>
              </a:endParaRPr>
            </a:p>
          </p:txBody>
        </p:sp>
        <p:sp>
          <p:nvSpPr>
            <p:cNvPr id="157" name="Google Shape;157;p23"/>
            <p:cNvSpPr txBox="1"/>
            <p:nvPr/>
          </p:nvSpPr>
          <p:spPr>
            <a:xfrm>
              <a:off x="5139080" y="4306232"/>
              <a:ext cx="96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DALL-E</a:t>
              </a:r>
              <a:endParaRPr sz="1100">
                <a:solidFill>
                  <a:srgbClr val="741B47"/>
                </a:solidFill>
                <a:latin typeface="Encode Sans Light"/>
                <a:ea typeface="Encode Sans Light"/>
                <a:cs typeface="Encode Sans Light"/>
                <a:sym typeface="Encode Sans Light"/>
              </a:endParaRPr>
            </a:p>
          </p:txBody>
        </p:sp>
        <p:sp>
          <p:nvSpPr>
            <p:cNvPr id="158" name="Google Shape;158;p23"/>
            <p:cNvSpPr txBox="1"/>
            <p:nvPr/>
          </p:nvSpPr>
          <p:spPr>
            <a:xfrm>
              <a:off x="6711120" y="3797593"/>
              <a:ext cx="107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Llama</a:t>
              </a:r>
              <a:br>
                <a:rPr lang="en" sz="1100">
                  <a:solidFill>
                    <a:srgbClr val="0000FF"/>
                  </a:solidFill>
                  <a:latin typeface="Encode Sans Light"/>
                  <a:ea typeface="Encode Sans Light"/>
                  <a:cs typeface="Encode Sans Light"/>
                  <a:sym typeface="Encode Sans Light"/>
                </a:rPr>
              </a:br>
              <a:r>
                <a:rPr lang="en" sz="1100">
                  <a:solidFill>
                    <a:srgbClr val="0000FF"/>
                  </a:solidFill>
                  <a:latin typeface="Encode Sans Light"/>
                  <a:ea typeface="Encode Sans Light"/>
                  <a:cs typeface="Encode Sans Light"/>
                  <a:sym typeface="Encode Sans Light"/>
                </a:rPr>
                <a:t>Bard</a:t>
              </a:r>
              <a:endParaRPr sz="1100">
                <a:solidFill>
                  <a:srgbClr val="0000FF"/>
                </a:solidFill>
                <a:latin typeface="Encode Sans Light"/>
                <a:ea typeface="Encode Sans Light"/>
                <a:cs typeface="Encode Sans Light"/>
                <a:sym typeface="Encode Sans Light"/>
              </a:endParaRPr>
            </a:p>
            <a:p>
              <a:pPr indent="0" lvl="0" marL="0" rtl="0" algn="ctr">
                <a:spcBef>
                  <a:spcPts val="0"/>
                </a:spcBef>
                <a:spcAft>
                  <a:spcPts val="0"/>
                </a:spcAft>
                <a:buNone/>
              </a:pPr>
              <a:br>
                <a:rPr lang="en" sz="1100">
                  <a:solidFill>
                    <a:srgbClr val="0000FF"/>
                  </a:solidFill>
                  <a:latin typeface="Encode Sans Light"/>
                  <a:ea typeface="Encode Sans Light"/>
                  <a:cs typeface="Encode Sans Light"/>
                  <a:sym typeface="Encode Sans Light"/>
                </a:rPr>
              </a:br>
              <a:r>
                <a:rPr lang="en" sz="1100">
                  <a:solidFill>
                    <a:srgbClr val="0000FF"/>
                  </a:solidFill>
                  <a:latin typeface="Encode Sans Light"/>
                  <a:ea typeface="Encode Sans Light"/>
                  <a:cs typeface="Encode Sans Light"/>
                  <a:sym typeface="Encode Sans Light"/>
                </a:rPr>
                <a:t>multi-modal</a:t>
              </a:r>
              <a:endParaRPr sz="1100">
                <a:solidFill>
                  <a:srgbClr val="0000FF"/>
                </a:solidFill>
                <a:latin typeface="Encode Sans Light"/>
                <a:ea typeface="Encode Sans Light"/>
                <a:cs typeface="Encode Sans Light"/>
                <a:sym typeface="Encode Sans Light"/>
              </a:endParaRPr>
            </a:p>
          </p:txBody>
        </p:sp>
      </p:grpSp>
      <p:pic>
        <p:nvPicPr>
          <p:cNvPr descr="Image" id="159" name="Google Shape;159;p23"/>
          <p:cNvPicPr preferRelativeResize="0"/>
          <p:nvPr/>
        </p:nvPicPr>
        <p:blipFill rotWithShape="1">
          <a:blip r:embed="rId3">
            <a:alphaModFix/>
          </a:blip>
          <a:srcRect b="0" l="0" r="0" t="0"/>
          <a:stretch/>
        </p:blipFill>
        <p:spPr>
          <a:xfrm>
            <a:off x="1822374" y="659525"/>
            <a:ext cx="4126524" cy="2321924"/>
          </a:xfrm>
          <a:prstGeom prst="rect">
            <a:avLst/>
          </a:prstGeom>
          <a:noFill/>
          <a:ln>
            <a:noFill/>
          </a:ln>
        </p:spPr>
      </p:pic>
      <p:pic>
        <p:nvPicPr>
          <p:cNvPr id="160" name="Google Shape;160;p23"/>
          <p:cNvPicPr preferRelativeResize="0"/>
          <p:nvPr/>
        </p:nvPicPr>
        <p:blipFill rotWithShape="1">
          <a:blip r:embed="rId4">
            <a:alphaModFix/>
          </a:blip>
          <a:srcRect b="5767" l="0" r="11777" t="0"/>
          <a:stretch/>
        </p:blipFill>
        <p:spPr>
          <a:xfrm>
            <a:off x="184550" y="1443025"/>
            <a:ext cx="3029025" cy="1714325"/>
          </a:xfrm>
          <a:prstGeom prst="rect">
            <a:avLst/>
          </a:prstGeom>
          <a:noFill/>
          <a:ln cap="flat" cmpd="sng" w="9525">
            <a:solidFill>
              <a:schemeClr val="dk1"/>
            </a:solidFill>
            <a:prstDash val="solid"/>
            <a:round/>
            <a:headEnd len="sm" w="sm" type="none"/>
            <a:tailEnd len="sm" w="sm" type="none"/>
          </a:ln>
        </p:spPr>
      </p:pic>
      <p:pic>
        <p:nvPicPr>
          <p:cNvPr id="161" name="Google Shape;161;p23"/>
          <p:cNvPicPr preferRelativeResize="0"/>
          <p:nvPr/>
        </p:nvPicPr>
        <p:blipFill rotWithShape="1">
          <a:blip r:embed="rId5">
            <a:alphaModFix/>
          </a:blip>
          <a:srcRect b="0" l="0" r="27209" t="0"/>
          <a:stretch/>
        </p:blipFill>
        <p:spPr>
          <a:xfrm>
            <a:off x="5444600" y="1194100"/>
            <a:ext cx="3576549" cy="2214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7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a:t>
            </a:r>
            <a:endParaRPr/>
          </a:p>
        </p:txBody>
      </p:sp>
      <p:sp>
        <p:nvSpPr>
          <p:cNvPr id="823" name="Google Shape;823;p77"/>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24" name="Google Shape;824;p77"/>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25" name="Google Shape;825;p77"/>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26" name="Google Shape;826;p77"/>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27" name="Google Shape;827;p77"/>
          <p:cNvSpPr/>
          <p:nvPr/>
        </p:nvSpPr>
        <p:spPr>
          <a:xfrm>
            <a:off x="5858309"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28" name="Google Shape;828;p77"/>
          <p:cNvSpPr txBox="1"/>
          <p:nvPr/>
        </p:nvSpPr>
        <p:spPr>
          <a:xfrm>
            <a:off x="4098832" y="774525"/>
            <a:ext cx="925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Uso</a:t>
            </a:r>
            <a:endParaRPr sz="500"/>
          </a:p>
        </p:txBody>
      </p:sp>
      <p:sp>
        <p:nvSpPr>
          <p:cNvPr id="829" name="Google Shape;829;p77"/>
          <p:cNvSpPr txBox="1"/>
          <p:nvPr/>
        </p:nvSpPr>
        <p:spPr>
          <a:xfrm rot="-5400000">
            <a:off x="155109" y="2173250"/>
            <a:ext cx="29520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Datos nuevos, </a:t>
            </a:r>
            <a:br>
              <a:rPr b="0" i="0" lang="en" sz="1900" u="none" cap="none" strike="noStrike">
                <a:solidFill>
                  <a:srgbClr val="000000"/>
                </a:solidFill>
                <a:latin typeface="Saira"/>
                <a:ea typeface="Saira"/>
                <a:cs typeface="Saira"/>
                <a:sym typeface="Saira"/>
              </a:rPr>
            </a:br>
            <a:r>
              <a:rPr b="0" i="0" lang="en" sz="1900" u="none" cap="none" strike="noStrike">
                <a:solidFill>
                  <a:srgbClr val="000000"/>
                </a:solidFill>
                <a:latin typeface="Saira"/>
                <a:ea typeface="Saira"/>
                <a:cs typeface="Saira"/>
                <a:sym typeface="Saira"/>
              </a:rPr>
              <a:t>sin etiqueta</a:t>
            </a:r>
            <a:endParaRPr sz="500"/>
          </a:p>
        </p:txBody>
      </p:sp>
      <p:sp>
        <p:nvSpPr>
          <p:cNvPr id="830" name="Google Shape;830;p77"/>
          <p:cNvSpPr txBox="1"/>
          <p:nvPr/>
        </p:nvSpPr>
        <p:spPr>
          <a:xfrm>
            <a:off x="2088383" y="1858382"/>
            <a:ext cx="630000" cy="931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sp>
        <p:nvSpPr>
          <p:cNvPr id="831" name="Google Shape;831;p77"/>
          <p:cNvSpPr txBox="1"/>
          <p:nvPr/>
        </p:nvSpPr>
        <p:spPr>
          <a:xfrm>
            <a:off x="6463074" y="2300200"/>
            <a:ext cx="6300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832" name="Google Shape;832;p77"/>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sp>
        <p:nvSpPr>
          <p:cNvPr id="833" name="Google Shape;833;p77"/>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834" name="Google Shape;834;p77"/>
          <p:cNvSpPr txBox="1"/>
          <p:nvPr/>
        </p:nvSpPr>
        <p:spPr>
          <a:xfrm>
            <a:off x="7246397" y="2463900"/>
            <a:ext cx="10575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835" name="Google Shape;835;p77"/>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836" name="Google Shape;836;p77"/>
          <p:cNvSpPr txBox="1"/>
          <p:nvPr/>
        </p:nvSpPr>
        <p:spPr>
          <a:xfrm>
            <a:off x="3599376" y="1694115"/>
            <a:ext cx="2135700" cy="1359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DT, SVM, BDT, XGB</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FCNN, CNN, RNN, LSTM…</a:t>
            </a:r>
            <a:endParaRPr sz="500"/>
          </a:p>
        </p:txBody>
      </p:sp>
      <p:sp>
        <p:nvSpPr>
          <p:cNvPr id="837" name="Google Shape;837;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43" name="Google Shape;843;p7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200"/>
              <a:buFont typeface="Helvetica Neue"/>
              <a:buNone/>
            </a:pPr>
            <a:r>
              <a:rPr lang="en" sz="2200"/>
              <a:t>Aprendizaje por refuerzo / </a:t>
            </a:r>
            <a:r>
              <a:rPr i="1" lang="en" sz="2200"/>
              <a:t>Reinforcement Learning</a:t>
            </a:r>
            <a:endParaRPr sz="2200"/>
          </a:p>
        </p:txBody>
      </p:sp>
      <p:sp>
        <p:nvSpPr>
          <p:cNvPr id="844" name="Google Shape;844;p78"/>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rtl="0" algn="l">
              <a:lnSpc>
                <a:spcPct val="90000"/>
              </a:lnSpc>
              <a:spcBef>
                <a:spcPts val="0"/>
              </a:spcBef>
              <a:spcAft>
                <a:spcPts val="0"/>
              </a:spcAft>
              <a:buSzPts val="1900"/>
              <a:buChar char="●"/>
            </a:pPr>
            <a:r>
              <a:rPr lang="en" sz="1900">
                <a:solidFill>
                  <a:srgbClr val="000000"/>
                </a:solidFill>
                <a:latin typeface="Saira"/>
                <a:ea typeface="Saira"/>
                <a:cs typeface="Saira"/>
                <a:sym typeface="Saira"/>
              </a:rPr>
              <a:t>Hasta ahora: </a:t>
            </a:r>
            <a:r>
              <a:rPr b="1" i="1" lang="en">
                <a:latin typeface="Saira"/>
                <a:ea typeface="Saira"/>
                <a:cs typeface="Saira"/>
                <a:sym typeface="Saira"/>
              </a:rPr>
              <a:t>utilizar</a:t>
            </a:r>
            <a:r>
              <a:rPr lang="en" sz="1900">
                <a:solidFill>
                  <a:srgbClr val="000000"/>
                </a:solidFill>
                <a:latin typeface="Saira"/>
                <a:ea typeface="Saira"/>
                <a:cs typeface="Saira"/>
                <a:sym typeface="Saira"/>
              </a:rPr>
              <a:t> o </a:t>
            </a:r>
            <a:r>
              <a:rPr b="1" i="1" lang="en">
                <a:latin typeface="Saira"/>
                <a:ea typeface="Saira"/>
                <a:cs typeface="Saira"/>
                <a:sym typeface="Saira"/>
              </a:rPr>
              <a:t>crear</a:t>
            </a:r>
            <a:r>
              <a:rPr lang="en" sz="1900">
                <a:solidFill>
                  <a:srgbClr val="000000"/>
                </a:solidFill>
                <a:latin typeface="Saira"/>
                <a:ea typeface="Saira"/>
                <a:cs typeface="Saira"/>
                <a:sym typeface="Saira"/>
              </a:rPr>
              <a:t> datos</a:t>
            </a:r>
            <a:endParaRPr/>
          </a:p>
          <a:p>
            <a:pPr indent="-234950" lvl="1" marL="406400" rtl="0" algn="l">
              <a:lnSpc>
                <a:spcPct val="90000"/>
              </a:lnSpc>
              <a:spcBef>
                <a:spcPts val="1100"/>
              </a:spcBef>
              <a:spcAft>
                <a:spcPts val="0"/>
              </a:spcAft>
              <a:buSzPts val="1900"/>
              <a:buChar char="●"/>
            </a:pPr>
            <a:r>
              <a:rPr lang="en" sz="1900">
                <a:solidFill>
                  <a:srgbClr val="000000"/>
                </a:solidFill>
                <a:latin typeface="Saira"/>
                <a:ea typeface="Saira"/>
                <a:cs typeface="Saira"/>
                <a:sym typeface="Saira"/>
              </a:rPr>
              <a:t>a partir de datos etiquetados o sin etiquetar, hacer inferencias o aprender a generar nuevos datos</a:t>
            </a:r>
            <a:endParaRPr/>
          </a:p>
          <a:p>
            <a:pPr indent="-234950" lvl="0" marL="228600" rtl="0" algn="l">
              <a:lnSpc>
                <a:spcPct val="90000"/>
              </a:lnSpc>
              <a:spcBef>
                <a:spcPts val="1100"/>
              </a:spcBef>
              <a:spcAft>
                <a:spcPts val="0"/>
              </a:spcAft>
              <a:buSzPts val="1900"/>
              <a:buChar char="●"/>
            </a:pPr>
            <a:r>
              <a:rPr lang="en" sz="1900">
                <a:solidFill>
                  <a:srgbClr val="000000"/>
                </a:solidFill>
                <a:latin typeface="Saira"/>
                <a:ea typeface="Saira"/>
                <a:cs typeface="Saira"/>
                <a:sym typeface="Saira"/>
              </a:rPr>
              <a:t>¿Es ésta la forma </a:t>
            </a:r>
            <a:r>
              <a:rPr b="1" i="1" lang="en">
                <a:latin typeface="Saira"/>
                <a:ea typeface="Saira"/>
                <a:cs typeface="Saira"/>
                <a:sym typeface="Saira"/>
              </a:rPr>
              <a:t>natural</a:t>
            </a:r>
            <a:r>
              <a:rPr i="1" lang="en">
                <a:latin typeface="Saira Thin"/>
                <a:ea typeface="Saira Thin"/>
                <a:cs typeface="Saira Thin"/>
                <a:sym typeface="Saira Thin"/>
              </a:rPr>
              <a:t> </a:t>
            </a:r>
            <a:r>
              <a:rPr lang="en" sz="1900">
                <a:solidFill>
                  <a:srgbClr val="000000"/>
                </a:solidFill>
                <a:latin typeface="Saira"/>
                <a:ea typeface="Saira"/>
                <a:cs typeface="Saira"/>
                <a:sym typeface="Saira"/>
              </a:rPr>
              <a:t>de aprender?</a:t>
            </a:r>
            <a:endParaRPr/>
          </a:p>
          <a:p>
            <a:pPr indent="-234950" lvl="1" marL="406400" rtl="0" algn="l">
              <a:lnSpc>
                <a:spcPct val="90000"/>
              </a:lnSpc>
              <a:spcBef>
                <a:spcPts val="1100"/>
              </a:spcBef>
              <a:spcAft>
                <a:spcPts val="0"/>
              </a:spcAft>
              <a:buSzPts val="1900"/>
              <a:buChar char="●"/>
            </a:pPr>
            <a:r>
              <a:rPr lang="en" sz="1900">
                <a:solidFill>
                  <a:srgbClr val="000000"/>
                </a:solidFill>
                <a:latin typeface="Saira"/>
                <a:ea typeface="Saira"/>
                <a:cs typeface="Saira"/>
                <a:sym typeface="Saira"/>
              </a:rPr>
              <a:t>la mayor parte del aprendizaje implica</a:t>
            </a:r>
            <a:r>
              <a:rPr b="1" lang="en" sz="1800">
                <a:solidFill>
                  <a:srgbClr val="000000"/>
                </a:solidFill>
                <a:latin typeface="Saira"/>
                <a:ea typeface="Saira"/>
                <a:cs typeface="Saira"/>
                <a:sym typeface="Saira"/>
              </a:rPr>
              <a:t> </a:t>
            </a:r>
            <a:r>
              <a:rPr b="1" i="1" lang="en" sz="1800">
                <a:latin typeface="Saira"/>
                <a:ea typeface="Saira"/>
                <a:cs typeface="Saira"/>
                <a:sym typeface="Saira"/>
              </a:rPr>
              <a:t>intento y error</a:t>
            </a:r>
            <a:endParaRPr b="1" sz="1800"/>
          </a:p>
          <a:p>
            <a:pPr indent="-234950" lvl="1" marL="406400" rtl="0" algn="l">
              <a:lnSpc>
                <a:spcPct val="90000"/>
              </a:lnSpc>
              <a:spcBef>
                <a:spcPts val="1100"/>
              </a:spcBef>
              <a:spcAft>
                <a:spcPts val="0"/>
              </a:spcAft>
              <a:buSzPts val="1900"/>
              <a:buChar char="●"/>
            </a:pPr>
            <a:r>
              <a:rPr b="1" i="1" lang="en" sz="1800">
                <a:latin typeface="Saira"/>
                <a:ea typeface="Saira"/>
                <a:cs typeface="Saira"/>
                <a:sym typeface="Saira"/>
              </a:rPr>
              <a:t>actuamos</a:t>
            </a:r>
            <a:r>
              <a:rPr lang="en" sz="1900">
                <a:solidFill>
                  <a:srgbClr val="000000"/>
                </a:solidFill>
                <a:latin typeface="Saira"/>
                <a:ea typeface="Saira"/>
                <a:cs typeface="Saira"/>
                <a:sym typeface="Saira"/>
              </a:rPr>
              <a:t> sobre los datos, generando </a:t>
            </a:r>
            <a:r>
              <a:rPr b="1" i="1" lang="en" sz="1800">
                <a:latin typeface="Saira"/>
                <a:ea typeface="Saira"/>
                <a:cs typeface="Saira"/>
                <a:sym typeface="Saira"/>
              </a:rPr>
              <a:t>nuevos</a:t>
            </a:r>
            <a:r>
              <a:rPr lang="en" sz="1900">
                <a:solidFill>
                  <a:srgbClr val="000000"/>
                </a:solidFill>
                <a:latin typeface="Saira"/>
                <a:ea typeface="Saira"/>
                <a:cs typeface="Saira"/>
                <a:sym typeface="Saira"/>
              </a:rPr>
              <a:t> datos</a:t>
            </a:r>
            <a:endParaRPr/>
          </a:p>
          <a:p>
            <a:pPr indent="-234950" lvl="0" marL="228600" rtl="0" algn="l">
              <a:lnSpc>
                <a:spcPct val="90000"/>
              </a:lnSpc>
              <a:spcBef>
                <a:spcPts val="1100"/>
              </a:spcBef>
              <a:spcAft>
                <a:spcPts val="0"/>
              </a:spcAft>
              <a:buSzPts val="1900"/>
              <a:buChar char="●"/>
            </a:pPr>
            <a:r>
              <a:rPr lang="en" sz="1900">
                <a:solidFill>
                  <a:srgbClr val="000000"/>
                </a:solidFill>
                <a:latin typeface="Saira"/>
                <a:ea typeface="Saira"/>
                <a:cs typeface="Saira"/>
                <a:sym typeface="Saira"/>
              </a:rPr>
              <a:t>¡Aprender es también </a:t>
            </a:r>
            <a:r>
              <a:rPr b="1" lang="en">
                <a:latin typeface="Saira"/>
                <a:ea typeface="Saira"/>
                <a:cs typeface="Saira"/>
                <a:sym typeface="Saira"/>
              </a:rPr>
              <a:t>ser capaz de interactuar con los datos!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50" name="Google Shape;850;p79"/>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rtl="0" algn="l">
              <a:lnSpc>
                <a:spcPct val="100000"/>
              </a:lnSpc>
              <a:spcBef>
                <a:spcPts val="0"/>
              </a:spcBef>
              <a:spcAft>
                <a:spcPts val="0"/>
              </a:spcAft>
              <a:buSzPts val="1900"/>
              <a:buChar char="●"/>
            </a:pPr>
            <a:r>
              <a:rPr lang="en" sz="1900">
                <a:solidFill>
                  <a:srgbClr val="000000"/>
                </a:solidFill>
                <a:latin typeface="Saira"/>
                <a:ea typeface="Saira"/>
                <a:cs typeface="Saira"/>
                <a:sym typeface="Saira"/>
              </a:rPr>
              <a:t>Rama del aprendizaje automático que trata de cómo aprender estrategias de control para </a:t>
            </a:r>
            <a:r>
              <a:rPr b="1" lang="en">
                <a:latin typeface="Saira"/>
                <a:ea typeface="Saira"/>
                <a:cs typeface="Saira"/>
                <a:sym typeface="Saira"/>
              </a:rPr>
              <a:t>interactuar</a:t>
            </a:r>
            <a:r>
              <a:rPr lang="en" sz="1900">
                <a:solidFill>
                  <a:srgbClr val="000000"/>
                </a:solidFill>
                <a:latin typeface="Saira"/>
                <a:ea typeface="Saira"/>
                <a:cs typeface="Saira"/>
                <a:sym typeface="Saira"/>
              </a:rPr>
              <a:t> con un entorno complejo</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Marco para aprender a interactuar con el entorno a partir de la </a:t>
            </a:r>
            <a:r>
              <a:rPr b="1" lang="en">
                <a:latin typeface="Saira"/>
                <a:ea typeface="Saira"/>
                <a:cs typeface="Saira"/>
                <a:sym typeface="Saira"/>
              </a:rPr>
              <a:t>experiencia</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Inspirado en la biología: </a:t>
            </a:r>
            <a:r>
              <a:rPr b="1" lang="en">
                <a:latin typeface="Saira"/>
                <a:ea typeface="Saira"/>
                <a:cs typeface="Saira"/>
                <a:sym typeface="Saira"/>
              </a:rPr>
              <a:t>refuerza</a:t>
            </a:r>
            <a:r>
              <a:rPr lang="en" sz="1900">
                <a:solidFill>
                  <a:srgbClr val="000000"/>
                </a:solidFill>
                <a:latin typeface="Saira"/>
                <a:ea typeface="Saira"/>
                <a:cs typeface="Saira"/>
                <a:sym typeface="Saira"/>
              </a:rPr>
              <a:t> el buen comportamiento con recompensas</a:t>
            </a:r>
            <a:endParaRPr/>
          </a:p>
        </p:txBody>
      </p:sp>
      <p:sp>
        <p:nvSpPr>
          <p:cNvPr id="851" name="Google Shape;851;p7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200"/>
              <a:buFont typeface="Helvetica Neue"/>
              <a:buNone/>
            </a:pPr>
            <a:r>
              <a:rPr lang="en" sz="2200"/>
              <a:t>Aprendizaje por refuerzo / </a:t>
            </a:r>
            <a:r>
              <a:rPr i="1" lang="en" sz="2200"/>
              <a:t>Reinforcement Learning</a:t>
            </a:r>
            <a:endParaRPr sz="22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grpSp>
        <p:nvGrpSpPr>
          <p:cNvPr id="857" name="Google Shape;857;p80"/>
          <p:cNvGrpSpPr/>
          <p:nvPr/>
        </p:nvGrpSpPr>
        <p:grpSpPr>
          <a:xfrm>
            <a:off x="6228825" y="548788"/>
            <a:ext cx="2434800" cy="3285600"/>
            <a:chOff x="6228825" y="548788"/>
            <a:chExt cx="2434800" cy="3285600"/>
          </a:xfrm>
        </p:grpSpPr>
        <p:sp>
          <p:nvSpPr>
            <p:cNvPr id="858" name="Google Shape;858;p80"/>
            <p:cNvSpPr/>
            <p:nvPr/>
          </p:nvSpPr>
          <p:spPr>
            <a:xfrm>
              <a:off x="6228825" y="1837575"/>
              <a:ext cx="2434800" cy="1101600"/>
            </a:xfrm>
            <a:prstGeom prst="roundRect">
              <a:avLst>
                <a:gd fmla="val 12892" name="adj"/>
              </a:avLst>
            </a:prstGeom>
            <a:solidFill>
              <a:srgbClr val="FFFB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59" name="Google Shape;859;p80"/>
            <p:cNvSpPr txBox="1"/>
            <p:nvPr/>
          </p:nvSpPr>
          <p:spPr>
            <a:xfrm>
              <a:off x="6269221" y="548788"/>
              <a:ext cx="2254200" cy="3285600"/>
            </a:xfrm>
            <a:prstGeom prst="rect">
              <a:avLst/>
            </a:prstGeom>
            <a:noFill/>
            <a:ln>
              <a:noFill/>
            </a:ln>
          </p:spPr>
          <p:txBody>
            <a:bodyPr anchorCtr="0" anchor="ctr" bIns="26775" lIns="26775" spcFirstLastPara="1" rIns="26775" wrap="square" tIns="26775">
              <a:normAutofit/>
            </a:bodyPr>
            <a:lstStyle/>
            <a:p>
              <a:pPr indent="0" lvl="0" marL="0" marR="0" rtl="0" algn="l">
                <a:lnSpc>
                  <a:spcPct val="10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Aprendizaje por refuerzo</a:t>
              </a:r>
              <a:endParaRPr sz="500"/>
            </a:p>
            <a:p>
              <a:pPr indent="-177800" lvl="0" marL="177800" rtl="0" algn="l">
                <a:lnSpc>
                  <a:spcPct val="115000"/>
                </a:lnSpc>
                <a:spcBef>
                  <a:spcPts val="900"/>
                </a:spcBef>
                <a:spcAft>
                  <a:spcPts val="0"/>
                </a:spcAft>
                <a:buClr>
                  <a:srgbClr val="674EA7"/>
                </a:buClr>
                <a:buSzPts val="1400"/>
                <a:buFont typeface="Encode Sans SemiBold"/>
                <a:buChar char="•"/>
              </a:pPr>
              <a:r>
                <a:rPr b="1" lang="en" sz="1800">
                  <a:solidFill>
                    <a:srgbClr val="674EA7"/>
                  </a:solidFill>
                  <a:latin typeface="Saira"/>
                  <a:ea typeface="Saira"/>
                  <a:cs typeface="Saira"/>
                  <a:sym typeface="Saira"/>
                </a:rPr>
                <a:t>Datos:</a:t>
              </a:r>
              <a:r>
                <a:rPr lang="en">
                  <a:solidFill>
                    <a:schemeClr val="dk1"/>
                  </a:solidFill>
                  <a:latin typeface="Saira"/>
                  <a:ea typeface="Saira"/>
                  <a:cs typeface="Saira"/>
                  <a:sym typeface="Saira"/>
                </a:rPr>
                <a:t> </a:t>
              </a:r>
              <a:r>
                <a:rPr b="1" i="0" lang="en" sz="1400" u="none" cap="none" strike="noStrike">
                  <a:solidFill>
                    <a:srgbClr val="000000"/>
                  </a:solidFill>
                  <a:latin typeface="Saira"/>
                  <a:ea typeface="Saira"/>
                  <a:cs typeface="Saira"/>
                  <a:sym typeface="Saira"/>
                </a:rPr>
                <a:t> </a:t>
              </a:r>
              <a:r>
                <a:rPr b="0" i="0" lang="en" sz="1400" u="none" cap="none" strike="noStrike">
                  <a:solidFill>
                    <a:srgbClr val="000000"/>
                  </a:solidFill>
                  <a:latin typeface="Saira"/>
                  <a:ea typeface="Saira"/>
                  <a:cs typeface="Saira"/>
                  <a:sym typeface="Saira"/>
                </a:rPr>
                <a:t>pares </a:t>
              </a:r>
              <a:r>
                <a:rPr b="1" i="1" lang="en" sz="1400" u="none" cap="none" strike="noStrike">
                  <a:solidFill>
                    <a:srgbClr val="000000"/>
                  </a:solidFill>
                  <a:latin typeface="Saira"/>
                  <a:ea typeface="Saira"/>
                  <a:cs typeface="Saira"/>
                  <a:sym typeface="Saira"/>
                </a:rPr>
                <a:t>estado-acción</a:t>
              </a:r>
              <a:endParaRPr b="1" sz="500"/>
            </a:p>
            <a:p>
              <a:pPr indent="-184150" lvl="0" marL="177800" marR="0" rtl="0" algn="l">
                <a:lnSpc>
                  <a:spcPct val="115000"/>
                </a:lnSpc>
                <a:spcBef>
                  <a:spcPts val="500"/>
                </a:spcBef>
                <a:spcAft>
                  <a:spcPts val="0"/>
                </a:spcAft>
                <a:buClr>
                  <a:srgbClr val="000000"/>
                </a:buClr>
                <a:buSzPts val="1100"/>
                <a:buFont typeface="Saira"/>
                <a:buChar char="•"/>
              </a:pPr>
              <a:r>
                <a:rPr b="1" lang="en" sz="1800">
                  <a:solidFill>
                    <a:srgbClr val="674EA7"/>
                  </a:solidFill>
                  <a:latin typeface="Saira"/>
                  <a:ea typeface="Saira"/>
                  <a:cs typeface="Saira"/>
                  <a:sym typeface="Saira"/>
                </a:rPr>
                <a:t>Objetivos:</a:t>
              </a:r>
              <a:r>
                <a:rPr b="0" i="0" lang="en" sz="1400" u="none" cap="none" strike="noStrike">
                  <a:solidFill>
                    <a:srgbClr val="000000"/>
                  </a:solidFill>
                  <a:latin typeface="Saira"/>
                  <a:ea typeface="Saira"/>
                  <a:cs typeface="Saira"/>
                  <a:sym typeface="Saira"/>
                </a:rPr>
                <a:t> maximizar las recompensas futuras a lo largo de muchos pasos de tiempo </a:t>
              </a:r>
              <a:endParaRPr sz="500"/>
            </a:p>
            <a:p>
              <a:pPr indent="-184150" lvl="0" marL="177800" marR="0" rtl="0" algn="l">
                <a:lnSpc>
                  <a:spcPct val="100000"/>
                </a:lnSpc>
                <a:spcBef>
                  <a:spcPts val="900"/>
                </a:spcBef>
                <a:spcAft>
                  <a:spcPts val="0"/>
                </a:spcAft>
                <a:buClr>
                  <a:srgbClr val="000000"/>
                </a:buClr>
                <a:buSzPts val="1100"/>
                <a:buFont typeface="Saira"/>
                <a:buChar char="•"/>
              </a:pPr>
              <a:r>
                <a:rPr b="1" lang="en" sz="1800">
                  <a:solidFill>
                    <a:srgbClr val="674EA7"/>
                  </a:solidFill>
                  <a:latin typeface="Saira"/>
                  <a:ea typeface="Saira"/>
                  <a:cs typeface="Saira"/>
                  <a:sym typeface="Saira"/>
                </a:rPr>
                <a:t>Ejemplos:</a:t>
              </a:r>
              <a:r>
                <a:rPr lang="en">
                  <a:solidFill>
                    <a:schemeClr val="dk1"/>
                  </a:solidFill>
                  <a:latin typeface="Saira"/>
                  <a:ea typeface="Saira"/>
                  <a:cs typeface="Saira"/>
                  <a:sym typeface="Saira"/>
                </a:rPr>
                <a:t> </a:t>
              </a:r>
              <a:r>
                <a:rPr b="0" i="0" lang="en" sz="1400" u="none" cap="none" strike="noStrike">
                  <a:solidFill>
                    <a:srgbClr val="000000"/>
                  </a:solidFill>
                  <a:latin typeface="Saira"/>
                  <a:ea typeface="Saira"/>
                  <a:cs typeface="Saira"/>
                  <a:sym typeface="Saira"/>
                </a:rPr>
                <a:t>juegos, coches autónomos, etc.</a:t>
              </a:r>
              <a:endParaRPr sz="500"/>
            </a:p>
          </p:txBody>
        </p:sp>
      </p:grpSp>
      <p:sp>
        <p:nvSpPr>
          <p:cNvPr id="860" name="Google Shape;860;p80"/>
          <p:cNvSpPr/>
          <p:nvPr/>
        </p:nvSpPr>
        <p:spPr>
          <a:xfrm>
            <a:off x="332655" y="1926884"/>
            <a:ext cx="2917800" cy="1192800"/>
          </a:xfrm>
          <a:prstGeom prst="roundRect">
            <a:avLst>
              <a:gd fmla="val 14279" name="adj"/>
            </a:avLst>
          </a:prstGeom>
          <a:solidFill>
            <a:srgbClr val="FFFB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61" name="Google Shape;861;p80"/>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A64D79"/>
              </a:buClr>
              <a:buSzPts val="2200"/>
              <a:buFont typeface="Helvetica Neue"/>
              <a:buNone/>
            </a:pPr>
            <a:r>
              <a:rPr lang="en" sz="2200"/>
              <a:t>A</a:t>
            </a:r>
            <a:r>
              <a:rPr lang="en" sz="2200"/>
              <a:t>prendizaje supervisado x no supervisado x por refuerzo</a:t>
            </a:r>
            <a:endParaRPr sz="2200"/>
          </a:p>
        </p:txBody>
      </p:sp>
      <p:sp>
        <p:nvSpPr>
          <p:cNvPr id="862" name="Google Shape;862;p80"/>
          <p:cNvSpPr txBox="1"/>
          <p:nvPr>
            <p:ph idx="1" type="body"/>
          </p:nvPr>
        </p:nvSpPr>
        <p:spPr>
          <a:xfrm>
            <a:off x="311700" y="834050"/>
            <a:ext cx="2999400" cy="373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b="1" lang="en" sz="1400">
                <a:solidFill>
                  <a:srgbClr val="000000"/>
                </a:solidFill>
                <a:latin typeface="Saira"/>
                <a:ea typeface="Saira"/>
                <a:cs typeface="Saira"/>
                <a:sym typeface="Saira"/>
              </a:rPr>
              <a:t>Aprendizaje supervisado</a:t>
            </a:r>
            <a:endParaRPr/>
          </a:p>
          <a:p>
            <a:pPr indent="-177800" lvl="0" marL="177800" rtl="0" algn="l">
              <a:lnSpc>
                <a:spcPct val="100000"/>
              </a:lnSpc>
              <a:spcBef>
                <a:spcPts val="900"/>
              </a:spcBef>
              <a:spcAft>
                <a:spcPts val="0"/>
              </a:spcAft>
              <a:buSzPts val="1400"/>
              <a:buChar char="●"/>
            </a:pPr>
            <a:r>
              <a:rPr b="1" lang="en">
                <a:latin typeface="Saira"/>
                <a:ea typeface="Saira"/>
                <a:cs typeface="Saira"/>
                <a:sym typeface="Saira"/>
              </a:rPr>
              <a:t>Datos:</a:t>
            </a:r>
            <a:r>
              <a:rPr lang="en" sz="1400">
                <a:solidFill>
                  <a:srgbClr val="000000"/>
                </a:solidFill>
                <a:latin typeface="Saira"/>
                <a:ea typeface="Saira"/>
                <a:cs typeface="Saira"/>
                <a:sym typeface="Saira"/>
              </a:rPr>
              <a:t> </a:t>
            </a:r>
            <a:r>
              <a:rPr b="1" lang="en" sz="1400">
                <a:solidFill>
                  <a:srgbClr val="000000"/>
                </a:solidFill>
                <a:latin typeface="Saira"/>
                <a:ea typeface="Saira"/>
                <a:cs typeface="Saira"/>
                <a:sym typeface="Saira"/>
              </a:rPr>
              <a:t>(</a:t>
            </a:r>
            <a:r>
              <a:rPr b="1" i="1" lang="en">
                <a:latin typeface="Saira"/>
                <a:ea typeface="Saira"/>
                <a:cs typeface="Saira"/>
                <a:sym typeface="Saira"/>
              </a:rPr>
              <a:t>x</a:t>
            </a:r>
            <a:r>
              <a:rPr b="1" lang="en" sz="1400">
                <a:solidFill>
                  <a:srgbClr val="000000"/>
                </a:solidFill>
                <a:latin typeface="Saira"/>
                <a:ea typeface="Saira"/>
                <a:cs typeface="Saira"/>
                <a:sym typeface="Saira"/>
              </a:rPr>
              <a:t>, </a:t>
            </a:r>
            <a:r>
              <a:rPr b="1" i="1" lang="en">
                <a:latin typeface="Saira"/>
                <a:ea typeface="Saira"/>
                <a:cs typeface="Saira"/>
                <a:sym typeface="Saira"/>
              </a:rPr>
              <a:t>y</a:t>
            </a:r>
            <a:r>
              <a:rPr b="1" lang="en" sz="1400">
                <a:solidFill>
                  <a:srgbClr val="000000"/>
                </a:solidFill>
                <a:latin typeface="Saira"/>
                <a:ea typeface="Saira"/>
                <a:cs typeface="Saira"/>
                <a:sym typeface="Saira"/>
              </a:rPr>
              <a:t>)</a:t>
            </a:r>
            <a:endParaRPr b="1">
              <a:latin typeface="Encode Sans"/>
              <a:ea typeface="Encode Sans"/>
              <a:cs typeface="Encode Sans"/>
              <a:sym typeface="Encode Sans"/>
            </a:endParaRPr>
          </a:p>
          <a:p>
            <a:pPr indent="0" lvl="0" marL="0" rtl="0" algn="l">
              <a:lnSpc>
                <a:spcPct val="100000"/>
              </a:lnSpc>
              <a:spcBef>
                <a:spcPts val="900"/>
              </a:spcBef>
              <a:spcAft>
                <a:spcPts val="0"/>
              </a:spcAft>
              <a:buSzPts val="1400"/>
              <a:buNone/>
            </a:pPr>
            <a:r>
              <a:rPr b="1" i="1" lang="en">
                <a:latin typeface="Saira"/>
                <a:ea typeface="Saira"/>
                <a:cs typeface="Saira"/>
                <a:sym typeface="Saira"/>
              </a:rPr>
              <a:t>x</a:t>
            </a:r>
            <a:r>
              <a:rPr lang="en" sz="1400">
                <a:solidFill>
                  <a:srgbClr val="000000"/>
                </a:solidFill>
                <a:latin typeface="Saira"/>
                <a:ea typeface="Saira"/>
                <a:cs typeface="Saira"/>
                <a:sym typeface="Saira"/>
              </a:rPr>
              <a:t> son los datos, </a:t>
            </a:r>
            <a:r>
              <a:rPr b="1" i="1" lang="en">
                <a:latin typeface="Saira"/>
                <a:ea typeface="Saira"/>
                <a:cs typeface="Saira"/>
                <a:sym typeface="Saira"/>
              </a:rPr>
              <a:t>y</a:t>
            </a:r>
            <a:r>
              <a:rPr lang="en" sz="1400">
                <a:solidFill>
                  <a:srgbClr val="000000"/>
                </a:solidFill>
                <a:latin typeface="Saira"/>
                <a:ea typeface="Saira"/>
                <a:cs typeface="Saira"/>
                <a:sym typeface="Saira"/>
              </a:rPr>
              <a:t> las etiquetas</a:t>
            </a:r>
            <a:endParaRPr/>
          </a:p>
          <a:p>
            <a:pPr indent="-177800" lvl="0" marL="177800" rtl="0" algn="l">
              <a:lnSpc>
                <a:spcPct val="100000"/>
              </a:lnSpc>
              <a:spcBef>
                <a:spcPts val="900"/>
              </a:spcBef>
              <a:spcAft>
                <a:spcPts val="0"/>
              </a:spcAft>
              <a:buSzPts val="1400"/>
              <a:buChar char="●"/>
            </a:pPr>
            <a:r>
              <a:rPr b="1" lang="en">
                <a:latin typeface="Saira"/>
                <a:ea typeface="Saira"/>
                <a:cs typeface="Saira"/>
                <a:sym typeface="Saira"/>
              </a:rPr>
              <a:t>Objetivo:</a:t>
            </a:r>
            <a:r>
              <a:rPr lang="en" sz="1400">
                <a:solidFill>
                  <a:srgbClr val="000000"/>
                </a:solidFill>
                <a:latin typeface="Saira"/>
                <a:ea typeface="Saira"/>
                <a:cs typeface="Saira"/>
                <a:sym typeface="Saira"/>
              </a:rPr>
              <a:t> aprender la función que mapea</a:t>
            </a:r>
            <a:endParaRPr/>
          </a:p>
          <a:p>
            <a:pPr indent="0" lvl="0" marL="0" rtl="0" algn="ctr">
              <a:lnSpc>
                <a:spcPct val="100000"/>
              </a:lnSpc>
              <a:spcBef>
                <a:spcPts val="1700"/>
              </a:spcBef>
              <a:spcAft>
                <a:spcPts val="0"/>
              </a:spcAft>
              <a:buSzPts val="1400"/>
              <a:buNone/>
            </a:pPr>
            <a:r>
              <a:rPr b="1" i="1" lang="en">
                <a:latin typeface="Saira"/>
                <a:ea typeface="Saira"/>
                <a:cs typeface="Saira"/>
                <a:sym typeface="Saira"/>
              </a:rPr>
              <a:t>x</a:t>
            </a:r>
            <a:r>
              <a:rPr b="1" lang="en">
                <a:solidFill>
                  <a:srgbClr val="000000"/>
                </a:solidFill>
                <a:latin typeface="Saira"/>
                <a:ea typeface="Saira"/>
                <a:cs typeface="Saira"/>
                <a:sym typeface="Saira"/>
              </a:rPr>
              <a:t> -&gt; y</a:t>
            </a:r>
            <a:endParaRPr b="1">
              <a:latin typeface="Encode Sans"/>
              <a:ea typeface="Encode Sans"/>
              <a:cs typeface="Encode Sans"/>
              <a:sym typeface="Encode Sans"/>
            </a:endParaRPr>
          </a:p>
          <a:p>
            <a:pPr indent="-177800" lvl="0" marL="177800" rtl="0" algn="l">
              <a:lnSpc>
                <a:spcPct val="100000"/>
              </a:lnSpc>
              <a:spcBef>
                <a:spcPts val="900"/>
              </a:spcBef>
              <a:spcAft>
                <a:spcPts val="0"/>
              </a:spcAft>
              <a:buSzPts val="1400"/>
              <a:buChar char="●"/>
            </a:pPr>
            <a:r>
              <a:rPr b="1" lang="en">
                <a:latin typeface="Saira"/>
                <a:ea typeface="Saira"/>
                <a:cs typeface="Saira"/>
                <a:sym typeface="Saira"/>
              </a:rPr>
              <a:t>Ejemplos:</a:t>
            </a:r>
            <a:r>
              <a:rPr lang="en" sz="1400">
                <a:solidFill>
                  <a:srgbClr val="000000"/>
                </a:solidFill>
                <a:latin typeface="Saira"/>
                <a:ea typeface="Saira"/>
                <a:cs typeface="Saira"/>
                <a:sym typeface="Saira"/>
              </a:rPr>
              <a:t> clasificación, regresión, detección de objetos, segmentación semántica, etc.</a:t>
            </a:r>
            <a:endParaRPr/>
          </a:p>
        </p:txBody>
      </p:sp>
      <p:grpSp>
        <p:nvGrpSpPr>
          <p:cNvPr id="863" name="Google Shape;863;p80"/>
          <p:cNvGrpSpPr/>
          <p:nvPr/>
        </p:nvGrpSpPr>
        <p:grpSpPr>
          <a:xfrm>
            <a:off x="3402745" y="796500"/>
            <a:ext cx="2573100" cy="3352500"/>
            <a:chOff x="3402745" y="796500"/>
            <a:chExt cx="2573100" cy="3352500"/>
          </a:xfrm>
        </p:grpSpPr>
        <p:sp>
          <p:nvSpPr>
            <p:cNvPr id="864" name="Google Shape;864;p80"/>
            <p:cNvSpPr/>
            <p:nvPr/>
          </p:nvSpPr>
          <p:spPr>
            <a:xfrm>
              <a:off x="3402745" y="1843858"/>
              <a:ext cx="2573100" cy="1049700"/>
            </a:xfrm>
            <a:prstGeom prst="roundRect">
              <a:avLst>
                <a:gd fmla="val 16432" name="adj"/>
              </a:avLst>
            </a:prstGeom>
            <a:solidFill>
              <a:srgbClr val="FFFB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65" name="Google Shape;865;p80"/>
            <p:cNvSpPr txBox="1"/>
            <p:nvPr/>
          </p:nvSpPr>
          <p:spPr>
            <a:xfrm>
              <a:off x="3470050" y="796500"/>
              <a:ext cx="2434800" cy="3352500"/>
            </a:xfrm>
            <a:prstGeom prst="rect">
              <a:avLst/>
            </a:prstGeom>
            <a:noFill/>
            <a:ln>
              <a:noFill/>
            </a:ln>
          </p:spPr>
          <p:txBody>
            <a:bodyPr anchorCtr="0" anchor="ctr" bIns="26775" lIns="26775" spcFirstLastPara="1" rIns="26775" wrap="square" tIns="26775">
              <a:normAutofit/>
            </a:bodyPr>
            <a:lstStyle/>
            <a:p>
              <a:pPr indent="0" lvl="0" marL="0" marR="0" rtl="0" algn="l">
                <a:lnSpc>
                  <a:spcPct val="10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Aprendizaje no supervisado</a:t>
              </a:r>
              <a:endParaRPr sz="500"/>
            </a:p>
            <a:p>
              <a:pPr indent="-177800" lvl="0" marL="177800" rtl="0" algn="l">
                <a:spcBef>
                  <a:spcPts val="900"/>
                </a:spcBef>
                <a:spcAft>
                  <a:spcPts val="0"/>
                </a:spcAft>
                <a:buClr>
                  <a:srgbClr val="674EA7"/>
                </a:buClr>
                <a:buSzPts val="1400"/>
                <a:buFont typeface="Encode Sans SemiBold"/>
                <a:buChar char="•"/>
              </a:pPr>
              <a:r>
                <a:rPr b="1" lang="en" sz="1800">
                  <a:solidFill>
                    <a:srgbClr val="674EA7"/>
                  </a:solidFill>
                  <a:latin typeface="Saira"/>
                  <a:ea typeface="Saira"/>
                  <a:cs typeface="Saira"/>
                  <a:sym typeface="Saira"/>
                </a:rPr>
                <a:t>Datos:</a:t>
              </a:r>
              <a:r>
                <a:rPr lang="en">
                  <a:solidFill>
                    <a:schemeClr val="dk1"/>
                  </a:solidFill>
                  <a:latin typeface="Saira"/>
                  <a:ea typeface="Saira"/>
                  <a:cs typeface="Saira"/>
                  <a:sym typeface="Saira"/>
                </a:rPr>
                <a:t> </a:t>
              </a:r>
              <a:r>
                <a:rPr b="1" i="1" lang="en" sz="1800">
                  <a:solidFill>
                    <a:srgbClr val="674EA7"/>
                  </a:solidFill>
                  <a:latin typeface="Saira"/>
                  <a:ea typeface="Saira"/>
                  <a:cs typeface="Saira"/>
                  <a:sym typeface="Saira"/>
                </a:rPr>
                <a:t>x</a:t>
              </a:r>
              <a:endParaRPr b="1">
                <a:latin typeface="Saira"/>
                <a:ea typeface="Saira"/>
                <a:cs typeface="Saira"/>
                <a:sym typeface="Saira"/>
              </a:endParaRPr>
            </a:p>
            <a:p>
              <a:pPr indent="0" lvl="0" marL="0" marR="0" rtl="0" algn="l">
                <a:lnSpc>
                  <a:spcPct val="100000"/>
                </a:lnSpc>
                <a:spcBef>
                  <a:spcPts val="900"/>
                </a:spcBef>
                <a:spcAft>
                  <a:spcPts val="0"/>
                </a:spcAft>
                <a:buClr>
                  <a:srgbClr val="000000"/>
                </a:buClr>
                <a:buSzPts val="1400"/>
                <a:buFont typeface="Saira Thin"/>
                <a:buNone/>
              </a:pPr>
              <a:r>
                <a:rPr b="1" i="1" lang="en" sz="1400" u="none" cap="none" strike="noStrike">
                  <a:solidFill>
                    <a:srgbClr val="000000"/>
                  </a:solidFill>
                  <a:latin typeface="Saira"/>
                  <a:ea typeface="Saira"/>
                  <a:cs typeface="Saira"/>
                  <a:sym typeface="Saira"/>
                </a:rPr>
                <a:t>x</a:t>
              </a:r>
              <a:r>
                <a:rPr b="0" i="0" lang="en" sz="1400" u="none" cap="none" strike="noStrike">
                  <a:solidFill>
                    <a:srgbClr val="000000"/>
                  </a:solidFill>
                  <a:latin typeface="Saira"/>
                  <a:ea typeface="Saira"/>
                  <a:cs typeface="Saira"/>
                  <a:sym typeface="Saira"/>
                </a:rPr>
                <a:t> son los datos</a:t>
              </a:r>
              <a:endParaRPr sz="500"/>
            </a:p>
            <a:p>
              <a:pPr indent="-184150" lvl="0" marL="177800" marR="0" rtl="0" algn="l">
                <a:lnSpc>
                  <a:spcPct val="115000"/>
                </a:lnSpc>
                <a:spcBef>
                  <a:spcPts val="500"/>
                </a:spcBef>
                <a:spcAft>
                  <a:spcPts val="0"/>
                </a:spcAft>
                <a:buClr>
                  <a:srgbClr val="000000"/>
                </a:buClr>
                <a:buSzPts val="1100"/>
                <a:buFont typeface="Saira"/>
                <a:buChar char="•"/>
              </a:pPr>
              <a:r>
                <a:rPr b="1" lang="en" sz="1800">
                  <a:solidFill>
                    <a:srgbClr val="674EA7"/>
                  </a:solidFill>
                  <a:latin typeface="Saira"/>
                  <a:ea typeface="Saira"/>
                  <a:cs typeface="Saira"/>
                  <a:sym typeface="Saira"/>
                </a:rPr>
                <a:t>Objetivo:</a:t>
              </a:r>
              <a:r>
                <a:rPr b="0" i="0" lang="en" sz="1400" u="none" cap="none" strike="noStrike">
                  <a:solidFill>
                    <a:srgbClr val="000000"/>
                  </a:solidFill>
                  <a:latin typeface="Saira"/>
                  <a:ea typeface="Saira"/>
                  <a:cs typeface="Saira"/>
                  <a:sym typeface="Saira"/>
                </a:rPr>
                <a:t> aprender la estructura  </a:t>
              </a:r>
              <a:r>
                <a:rPr b="1" i="1" lang="en" sz="1400" u="none" cap="none" strike="noStrike">
                  <a:solidFill>
                    <a:srgbClr val="000000"/>
                  </a:solidFill>
                  <a:latin typeface="Saira"/>
                  <a:ea typeface="Saira"/>
                  <a:cs typeface="Saira"/>
                  <a:sym typeface="Saira"/>
                </a:rPr>
                <a:t>oculta</a:t>
              </a:r>
              <a:r>
                <a:rPr b="0" i="0" lang="en" sz="1400" u="none" cap="none" strike="noStrike">
                  <a:solidFill>
                    <a:srgbClr val="000000"/>
                  </a:solidFill>
                  <a:latin typeface="Saira"/>
                  <a:ea typeface="Saira"/>
                  <a:cs typeface="Saira"/>
                  <a:sym typeface="Saira"/>
                </a:rPr>
                <a:t> o </a:t>
              </a:r>
              <a:r>
                <a:rPr b="1" i="1" lang="en" sz="1400" u="none" cap="none" strike="noStrike">
                  <a:solidFill>
                    <a:srgbClr val="000000"/>
                  </a:solidFill>
                  <a:latin typeface="Saira"/>
                  <a:ea typeface="Saira"/>
                  <a:cs typeface="Saira"/>
                  <a:sym typeface="Saira"/>
                </a:rPr>
                <a:t>subyacente</a:t>
              </a:r>
              <a:r>
                <a:rPr b="0" i="0" lang="en" sz="1400" u="none" cap="none" strike="noStrike">
                  <a:solidFill>
                    <a:srgbClr val="000000"/>
                  </a:solidFill>
                  <a:latin typeface="Saira"/>
                  <a:ea typeface="Saira"/>
                  <a:cs typeface="Saira"/>
                  <a:sym typeface="Saira"/>
                </a:rPr>
                <a:t> de los datos</a:t>
              </a:r>
              <a:endParaRPr sz="500"/>
            </a:p>
            <a:p>
              <a:pPr indent="0" lvl="0" marL="177800" marR="0" rtl="0" algn="l">
                <a:lnSpc>
                  <a:spcPct val="100000"/>
                </a:lnSpc>
                <a:spcBef>
                  <a:spcPts val="900"/>
                </a:spcBef>
                <a:spcAft>
                  <a:spcPts val="0"/>
                </a:spcAft>
                <a:buNone/>
              </a:pPr>
              <a:r>
                <a:t/>
              </a:r>
              <a:endParaRPr b="1">
                <a:latin typeface="Saira"/>
                <a:ea typeface="Saira"/>
                <a:cs typeface="Saira"/>
                <a:sym typeface="Saira"/>
              </a:endParaRPr>
            </a:p>
            <a:p>
              <a:pPr indent="-184150" lvl="0" marL="177800" marR="0" rtl="0" algn="l">
                <a:lnSpc>
                  <a:spcPct val="100000"/>
                </a:lnSpc>
                <a:spcBef>
                  <a:spcPts val="900"/>
                </a:spcBef>
                <a:spcAft>
                  <a:spcPts val="0"/>
                </a:spcAft>
                <a:buClr>
                  <a:srgbClr val="000000"/>
                </a:buClr>
                <a:buSzPts val="1100"/>
                <a:buFont typeface="Saira"/>
                <a:buChar char="•"/>
              </a:pPr>
              <a:r>
                <a:rPr b="1" lang="en" sz="1800">
                  <a:solidFill>
                    <a:srgbClr val="674EA7"/>
                  </a:solidFill>
                  <a:latin typeface="Saira"/>
                  <a:ea typeface="Saira"/>
                  <a:cs typeface="Saira"/>
                  <a:sym typeface="Saira"/>
                </a:rPr>
                <a:t>Ejemplos:</a:t>
              </a:r>
              <a:r>
                <a:rPr b="0" i="0" lang="en" sz="1400" u="none" cap="none" strike="noStrike">
                  <a:solidFill>
                    <a:srgbClr val="000000"/>
                  </a:solidFill>
                  <a:latin typeface="Saira"/>
                  <a:ea typeface="Saira"/>
                  <a:cs typeface="Saira"/>
                  <a:sym typeface="Saira"/>
                </a:rPr>
                <a:t> agrupación, reducción de la dimensionalidad, </a:t>
              </a:r>
              <a:r>
                <a:rPr b="1" i="1" lang="en" sz="1400" u="none" cap="none" strike="noStrike">
                  <a:solidFill>
                    <a:srgbClr val="000000"/>
                  </a:solidFill>
                  <a:latin typeface="Saira"/>
                  <a:ea typeface="Saira"/>
                  <a:cs typeface="Saira"/>
                  <a:sym typeface="Saira"/>
                </a:rPr>
                <a:t>autoencoders</a:t>
              </a:r>
              <a:r>
                <a:rPr b="0" i="0" lang="en" sz="1400" u="none" cap="none" strike="noStrike">
                  <a:solidFill>
                    <a:srgbClr val="000000"/>
                  </a:solidFill>
                  <a:latin typeface="Saira"/>
                  <a:ea typeface="Saira"/>
                  <a:cs typeface="Saira"/>
                  <a:sym typeface="Saira"/>
                </a:rPr>
                <a:t>, etc.</a:t>
              </a:r>
              <a:endParaRPr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71" name="Google Shape;871;p81"/>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rgbClr val="FFFFFF"/>
              </a:buClr>
              <a:buSzPts val="1800"/>
              <a:buFont typeface="Saira"/>
              <a:buNone/>
            </a:pPr>
            <a:r>
              <a:t/>
            </a:r>
            <a:endParaRPr sz="1800">
              <a:solidFill>
                <a:srgbClr val="FFFFFF"/>
              </a:solidFill>
              <a:latin typeface="Saira"/>
              <a:ea typeface="Saira"/>
              <a:cs typeface="Saira"/>
              <a:sym typeface="Saira"/>
            </a:endParaRPr>
          </a:p>
        </p:txBody>
      </p:sp>
      <p:sp>
        <p:nvSpPr>
          <p:cNvPr id="872" name="Google Shape;872;p81"/>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14300" lvl="0" marL="228600" rtl="0" algn="l">
              <a:lnSpc>
                <a:spcPct val="100000"/>
              </a:lnSpc>
              <a:spcBef>
                <a:spcPts val="0"/>
              </a:spcBef>
              <a:spcAft>
                <a:spcPts val="0"/>
              </a:spcAft>
              <a:buSzPts val="1900"/>
              <a:buNone/>
            </a:pPr>
            <a:r>
              <a:t/>
            </a:r>
            <a:endParaRPr sz="1900">
              <a:solidFill>
                <a:srgbClr val="000000"/>
              </a:solidFill>
              <a:latin typeface="Saira"/>
              <a:ea typeface="Saira"/>
              <a:cs typeface="Saira"/>
              <a:sym typeface="Saira"/>
            </a:endParaRPr>
          </a:p>
        </p:txBody>
      </p:sp>
      <p:pic>
        <p:nvPicPr>
          <p:cNvPr descr="Screen Shot 2021-05-05 at 10.52.13 AM.png" id="873" name="Google Shape;873;p81"/>
          <p:cNvPicPr preferRelativeResize="0"/>
          <p:nvPr/>
        </p:nvPicPr>
        <p:blipFill rotWithShape="1">
          <a:blip r:embed="rId3">
            <a:alphaModFix/>
          </a:blip>
          <a:srcRect b="0" l="0" r="0" t="0"/>
          <a:stretch/>
        </p:blipFill>
        <p:spPr>
          <a:xfrm>
            <a:off x="1135200" y="-99975"/>
            <a:ext cx="7151048" cy="4559149"/>
          </a:xfrm>
          <a:prstGeom prst="rect">
            <a:avLst/>
          </a:prstGeom>
          <a:noFill/>
          <a:ln>
            <a:noFill/>
          </a:ln>
        </p:spPr>
      </p:pic>
      <p:pic>
        <p:nvPicPr>
          <p:cNvPr descr="Screen Shot 2021-05-05 at 10.52.01 AM.png" id="874" name="Google Shape;874;p81"/>
          <p:cNvPicPr preferRelativeResize="0"/>
          <p:nvPr/>
        </p:nvPicPr>
        <p:blipFill rotWithShape="1">
          <a:blip r:embed="rId4">
            <a:alphaModFix/>
          </a:blip>
          <a:srcRect b="0" l="0" r="0" t="0"/>
          <a:stretch/>
        </p:blipFill>
        <p:spPr>
          <a:xfrm>
            <a:off x="1635929" y="4593842"/>
            <a:ext cx="6858003" cy="55796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8" name="Shape 878"/>
        <p:cNvGrpSpPr/>
        <p:nvPr/>
      </p:nvGrpSpPr>
      <p:grpSpPr>
        <a:xfrm>
          <a:off x="0" y="0"/>
          <a:ext cx="0" cy="0"/>
          <a:chOff x="0" y="0"/>
          <a:chExt cx="0" cy="0"/>
        </a:xfrm>
      </p:grpSpPr>
      <p:sp>
        <p:nvSpPr>
          <p:cNvPr id="879" name="Google Shape;879;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80" name="Google Shape;880;p82"/>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FFFFFF"/>
              </a:buClr>
              <a:buSzPts val="1100"/>
              <a:buFont typeface="Saira"/>
              <a:buNone/>
            </a:pPr>
            <a:r>
              <a:rPr b="0" lang="en" sz="2200">
                <a:solidFill>
                  <a:srgbClr val="FFFFFF"/>
                </a:solidFill>
                <a:latin typeface="Saira"/>
                <a:ea typeface="Saira"/>
                <a:cs typeface="Saira"/>
                <a:sym typeface="Saira"/>
              </a:rPr>
              <a:t>Human Level Control Through Deep Reinforcement Learning</a:t>
            </a:r>
            <a:endParaRPr b="0" sz="2200"/>
          </a:p>
        </p:txBody>
      </p:sp>
      <p:sp>
        <p:nvSpPr>
          <p:cNvPr id="881" name="Google Shape;881;p82"/>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100000"/>
              <a:buNone/>
            </a:pPr>
            <a:r>
              <a:rPr lang="en" sz="1100">
                <a:solidFill>
                  <a:srgbClr val="000000"/>
                </a:solidFill>
                <a:latin typeface="Saira"/>
                <a:ea typeface="Saira"/>
                <a:cs typeface="Saira"/>
                <a:sym typeface="Saira"/>
              </a:rPr>
              <a:t>The theory of reinforcement learning provides a normative account </a:t>
            </a:r>
            <a:r>
              <a:rPr b="1" lang="en">
                <a:solidFill>
                  <a:srgbClr val="011993"/>
                </a:solidFill>
                <a:latin typeface="Saira"/>
                <a:ea typeface="Saira"/>
                <a:cs typeface="Saira"/>
                <a:sym typeface="Saira"/>
              </a:rPr>
              <a:t>deeply rooted in psychological and neuroscientific perspectives on animal behaviour</a:t>
            </a:r>
            <a:r>
              <a:rPr lang="en" sz="1100">
                <a:solidFill>
                  <a:srgbClr val="000000"/>
                </a:solidFill>
                <a:latin typeface="Saira"/>
                <a:ea typeface="Saira"/>
                <a:cs typeface="Saira"/>
                <a:sym typeface="Saira"/>
              </a:rPr>
              <a:t>, of how </a:t>
            </a:r>
            <a:r>
              <a:rPr b="1" lang="en">
                <a:solidFill>
                  <a:srgbClr val="011993"/>
                </a:solidFill>
                <a:latin typeface="Saira"/>
                <a:ea typeface="Saira"/>
                <a:cs typeface="Saira"/>
                <a:sym typeface="Saira"/>
              </a:rPr>
              <a:t>agents</a:t>
            </a:r>
            <a:r>
              <a:rPr lang="en" sz="1100">
                <a:solidFill>
                  <a:srgbClr val="000000"/>
                </a:solidFill>
                <a:latin typeface="Saira"/>
                <a:ea typeface="Saira"/>
                <a:cs typeface="Saira"/>
                <a:sym typeface="Saira"/>
              </a:rPr>
              <a:t> may optimize their control of an </a:t>
            </a:r>
            <a:r>
              <a:rPr b="1" lang="en">
                <a:solidFill>
                  <a:srgbClr val="011993"/>
                </a:solidFill>
                <a:latin typeface="Saira"/>
                <a:ea typeface="Saira"/>
                <a:cs typeface="Saira"/>
                <a:sym typeface="Saira"/>
              </a:rPr>
              <a:t>environment</a:t>
            </a:r>
            <a:r>
              <a:rPr lang="en" sz="1100">
                <a:solidFill>
                  <a:srgbClr val="000000"/>
                </a:solidFill>
                <a:latin typeface="Saira"/>
                <a:ea typeface="Saira"/>
                <a:cs typeface="Saira"/>
                <a:sym typeface="Saira"/>
              </a:rPr>
              <a:t>. To use reinforcement learning successfully in situations approaching real-world complexity, however, agents are confronted with a difficult task: they must derive efficient </a:t>
            </a:r>
            <a:r>
              <a:rPr b="1" lang="en">
                <a:solidFill>
                  <a:srgbClr val="011993"/>
                </a:solidFill>
                <a:latin typeface="Saira"/>
                <a:ea typeface="Saira"/>
                <a:cs typeface="Saira"/>
                <a:sym typeface="Saira"/>
              </a:rPr>
              <a:t>representations of the environment from high-dimensional sensory inputs</a:t>
            </a:r>
            <a:r>
              <a:rPr lang="en" sz="1100">
                <a:solidFill>
                  <a:srgbClr val="000000"/>
                </a:solidFill>
                <a:latin typeface="Saira"/>
                <a:ea typeface="Saira"/>
                <a:cs typeface="Saira"/>
                <a:sym typeface="Saira"/>
              </a:rPr>
              <a:t>, and use these to </a:t>
            </a:r>
            <a:r>
              <a:rPr b="1" lang="en">
                <a:solidFill>
                  <a:srgbClr val="005493"/>
                </a:solidFill>
                <a:latin typeface="Saira"/>
                <a:ea typeface="Saira"/>
                <a:cs typeface="Saira"/>
                <a:sym typeface="Saira"/>
              </a:rPr>
              <a:t>generalize</a:t>
            </a:r>
            <a:r>
              <a:rPr lang="en" sz="1100">
                <a:solidFill>
                  <a:srgbClr val="000000"/>
                </a:solidFill>
                <a:latin typeface="Saira"/>
                <a:ea typeface="Saira"/>
                <a:cs typeface="Saira"/>
                <a:sym typeface="Saira"/>
              </a:rPr>
              <a:t> past experience to new situations. Remarkably, humans and other animals seem to solve this problem through a harmonious combination of reinforcement learning and hierarchical sensory processing systems, the former evidenced by a wealth of neural data revealing notable parallels between the phasic signals emitted by dopaminergic neurons and temporal difference reinforcement learning algorithms. While reinforcement learning agents have achieved some successes in a variety of domains, their applicability has previously been limited to domains in which useful features can be handcrafted, or to domains with fully observed, low-dimensional state spaces. Here we use recent advances in </a:t>
            </a:r>
            <a:r>
              <a:rPr b="1" lang="en">
                <a:solidFill>
                  <a:srgbClr val="005493"/>
                </a:solidFill>
                <a:latin typeface="Saira"/>
                <a:ea typeface="Saira"/>
                <a:cs typeface="Saira"/>
                <a:sym typeface="Saira"/>
              </a:rPr>
              <a:t>training deep neural networks to develop a novel artificial agent</a:t>
            </a:r>
            <a:r>
              <a:rPr lang="en" sz="1100">
                <a:solidFill>
                  <a:srgbClr val="000000"/>
                </a:solidFill>
                <a:latin typeface="Saira"/>
                <a:ea typeface="Saira"/>
                <a:cs typeface="Saira"/>
                <a:sym typeface="Saira"/>
              </a:rPr>
              <a:t>, termed a </a:t>
            </a:r>
            <a:r>
              <a:rPr b="1" i="1" lang="en">
                <a:solidFill>
                  <a:srgbClr val="005493"/>
                </a:solidFill>
                <a:latin typeface="Saira"/>
                <a:ea typeface="Saira"/>
                <a:cs typeface="Saira"/>
                <a:sym typeface="Saira"/>
              </a:rPr>
              <a:t>deep Q-network</a:t>
            </a:r>
            <a:r>
              <a:rPr lang="en" sz="1100">
                <a:solidFill>
                  <a:srgbClr val="000000"/>
                </a:solidFill>
                <a:latin typeface="Saira"/>
                <a:ea typeface="Saira"/>
                <a:cs typeface="Saira"/>
                <a:sym typeface="Saira"/>
              </a:rPr>
              <a:t>, that can learn successful </a:t>
            </a:r>
            <a:r>
              <a:rPr b="1" lang="en">
                <a:solidFill>
                  <a:srgbClr val="005493"/>
                </a:solidFill>
                <a:latin typeface="Saira"/>
                <a:ea typeface="Saira"/>
                <a:cs typeface="Saira"/>
                <a:sym typeface="Saira"/>
              </a:rPr>
              <a:t>policies</a:t>
            </a:r>
            <a:r>
              <a:rPr lang="en" sz="1100">
                <a:solidFill>
                  <a:srgbClr val="000000"/>
                </a:solidFill>
                <a:latin typeface="Saira"/>
                <a:ea typeface="Saira"/>
                <a:cs typeface="Saira"/>
                <a:sym typeface="Saira"/>
              </a:rPr>
              <a:t> directly from high-dimensional sensory inputs using</a:t>
            </a:r>
            <a:r>
              <a:rPr b="1" lang="en">
                <a:solidFill>
                  <a:srgbClr val="005493"/>
                </a:solidFill>
                <a:latin typeface="Saira"/>
                <a:ea typeface="Saira"/>
                <a:cs typeface="Saira"/>
                <a:sym typeface="Saira"/>
              </a:rPr>
              <a:t> end-to-end reinforcement learning</a:t>
            </a:r>
            <a:r>
              <a:rPr lang="en" sz="1100">
                <a:solidFill>
                  <a:srgbClr val="000000"/>
                </a:solidFill>
                <a:latin typeface="Saira"/>
                <a:ea typeface="Saira"/>
                <a:cs typeface="Saira"/>
                <a:sym typeface="Saira"/>
              </a:rPr>
              <a:t>. We tested this agent on the challenging domain of classic Atari 2600 games. We demonstrate that the deep Q-network agent, receiving only the pixels and the game score as inputs,</a:t>
            </a:r>
            <a:r>
              <a:rPr b="1" lang="en">
                <a:solidFill>
                  <a:srgbClr val="005493"/>
                </a:solidFill>
                <a:latin typeface="Saira"/>
                <a:ea typeface="Saira"/>
                <a:cs typeface="Saira"/>
                <a:sym typeface="Saira"/>
              </a:rPr>
              <a:t> was able to surpass the performance of all previous algorithms and achieve</a:t>
            </a:r>
            <a:r>
              <a:rPr lang="en" sz="1100">
                <a:solidFill>
                  <a:srgbClr val="000000"/>
                </a:solidFill>
                <a:latin typeface="Saira"/>
                <a:ea typeface="Saira"/>
                <a:cs typeface="Saira"/>
                <a:sym typeface="Saira"/>
              </a:rPr>
              <a:t> a level comparable to that of a professional human games tester across a set of 49 games, using </a:t>
            </a:r>
            <a:r>
              <a:rPr b="1" lang="en">
                <a:solidFill>
                  <a:srgbClr val="005493"/>
                </a:solidFill>
                <a:latin typeface="Saira"/>
                <a:ea typeface="Saira"/>
                <a:cs typeface="Saira"/>
                <a:sym typeface="Saira"/>
              </a:rPr>
              <a:t>the same algorithm, network architecture and hyperparameters</a:t>
            </a:r>
            <a:r>
              <a:rPr lang="en" sz="1100">
                <a:solidFill>
                  <a:srgbClr val="000000"/>
                </a:solidFill>
                <a:latin typeface="Saira"/>
                <a:ea typeface="Saira"/>
                <a:cs typeface="Saira"/>
                <a:sym typeface="Saira"/>
              </a:rPr>
              <a:t>. This work bridges the divide between high-dimensional sensory </a:t>
            </a:r>
            <a:r>
              <a:rPr b="1" lang="en">
                <a:solidFill>
                  <a:srgbClr val="005493"/>
                </a:solidFill>
                <a:latin typeface="Saira"/>
                <a:ea typeface="Saira"/>
                <a:cs typeface="Saira"/>
                <a:sym typeface="Saira"/>
              </a:rPr>
              <a:t>inputs and actions</a:t>
            </a:r>
            <a:r>
              <a:rPr lang="en" sz="1100">
                <a:solidFill>
                  <a:srgbClr val="000000"/>
                </a:solidFill>
                <a:latin typeface="Saira"/>
                <a:ea typeface="Saira"/>
                <a:cs typeface="Saira"/>
                <a:sym typeface="Saira"/>
              </a:rPr>
              <a:t>, resulting in the first artificial agent that is capable of learning to excel at a diverse array of challenging tasks.</a:t>
            </a:r>
            <a:endParaRPr/>
          </a:p>
        </p:txBody>
      </p:sp>
      <p:sp>
        <p:nvSpPr>
          <p:cNvPr id="882" name="Google Shape;882;p82"/>
          <p:cNvSpPr txBox="1"/>
          <p:nvPr/>
        </p:nvSpPr>
        <p:spPr>
          <a:xfrm>
            <a:off x="4722548" y="581851"/>
            <a:ext cx="1620300" cy="223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100"/>
              <a:buFont typeface="Saira"/>
              <a:buNone/>
            </a:pPr>
            <a:r>
              <a:rPr b="0" i="0" lang="en" sz="1100" u="none" cap="none" strike="noStrike">
                <a:solidFill>
                  <a:srgbClr val="FFFFFF"/>
                </a:solidFill>
                <a:latin typeface="Saira"/>
                <a:ea typeface="Saira"/>
                <a:cs typeface="Saira"/>
                <a:sym typeface="Saira"/>
              </a:rPr>
              <a:t>Minh et al., Nature 2015</a:t>
            </a:r>
            <a:endParaRPr sz="5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88" name="Google Shape;888;p8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1900"/>
              <a:t>Control a nivel humano mediante el aprendizaje profundo por refuerzo</a:t>
            </a:r>
            <a:endParaRPr/>
          </a:p>
        </p:txBody>
      </p:sp>
      <p:sp>
        <p:nvSpPr>
          <p:cNvPr id="889" name="Google Shape;889;p83"/>
          <p:cNvSpPr txBox="1"/>
          <p:nvPr>
            <p:ph idx="1" type="body"/>
          </p:nvPr>
        </p:nvSpPr>
        <p:spPr>
          <a:xfrm>
            <a:off x="311700" y="605438"/>
            <a:ext cx="8520600" cy="3734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000000"/>
                </a:solidFill>
                <a:latin typeface="Saira"/>
                <a:ea typeface="Saira"/>
                <a:cs typeface="Saira"/>
                <a:sym typeface="Saira"/>
              </a:rPr>
              <a:t>La teoría del aprendizaje por refuerzo ofrece una explicación normativa, </a:t>
            </a:r>
            <a:r>
              <a:rPr b="1" lang="en" sz="1200">
                <a:solidFill>
                  <a:srgbClr val="0433FF"/>
                </a:solidFill>
                <a:latin typeface="Saira"/>
                <a:ea typeface="Saira"/>
                <a:cs typeface="Saira"/>
                <a:sym typeface="Saira"/>
              </a:rPr>
              <a:t>profundamente arraigada en las perspectivas psicológicas y neurocientíficas del comportamiento animal</a:t>
            </a:r>
            <a:r>
              <a:rPr lang="en" sz="1200">
                <a:solidFill>
                  <a:srgbClr val="000000"/>
                </a:solidFill>
                <a:latin typeface="Saira"/>
                <a:ea typeface="Saira"/>
                <a:cs typeface="Saira"/>
                <a:sym typeface="Saira"/>
              </a:rPr>
              <a:t>, sobre cómo los </a:t>
            </a:r>
            <a:r>
              <a:rPr b="1" lang="en" sz="1200">
                <a:solidFill>
                  <a:srgbClr val="0433FF"/>
                </a:solidFill>
                <a:latin typeface="Saira"/>
                <a:ea typeface="Saira"/>
                <a:cs typeface="Saira"/>
                <a:sym typeface="Saira"/>
              </a:rPr>
              <a:t>agentes</a:t>
            </a:r>
            <a:r>
              <a:rPr lang="en" sz="1200">
                <a:solidFill>
                  <a:srgbClr val="000000"/>
                </a:solidFill>
                <a:latin typeface="Saira"/>
                <a:ea typeface="Saira"/>
                <a:cs typeface="Saira"/>
                <a:sym typeface="Saira"/>
              </a:rPr>
              <a:t> pueden optimizar su control de un </a:t>
            </a:r>
            <a:r>
              <a:rPr b="1" lang="en" sz="1200">
                <a:solidFill>
                  <a:srgbClr val="0433FF"/>
                </a:solidFill>
                <a:latin typeface="Saira"/>
                <a:ea typeface="Saira"/>
                <a:cs typeface="Saira"/>
                <a:sym typeface="Saira"/>
              </a:rPr>
              <a:t>entorno</a:t>
            </a:r>
            <a:r>
              <a:rPr lang="en" sz="1200">
                <a:solidFill>
                  <a:srgbClr val="000000"/>
                </a:solidFill>
                <a:latin typeface="Saira"/>
                <a:ea typeface="Saira"/>
                <a:cs typeface="Saira"/>
                <a:sym typeface="Saira"/>
              </a:rPr>
              <a:t>. Sin embargo, para utilizar con éxito el aprendizaje por refuerzo en situaciones cercanas a la complejidad del mundo real, los agentes se enfrentan a una tarea difícil: deben derivar </a:t>
            </a:r>
            <a:r>
              <a:rPr b="1" lang="en" sz="1200">
                <a:solidFill>
                  <a:srgbClr val="0433FF"/>
                </a:solidFill>
                <a:latin typeface="Saira"/>
                <a:ea typeface="Saira"/>
                <a:cs typeface="Saira"/>
                <a:sym typeface="Saira"/>
              </a:rPr>
              <a:t>representaciones eficientes del entorno a partir de entradas sensoriales de alta dimensión</a:t>
            </a:r>
            <a:r>
              <a:rPr lang="en" sz="1200">
                <a:solidFill>
                  <a:srgbClr val="000000"/>
                </a:solidFill>
                <a:latin typeface="Saira"/>
                <a:ea typeface="Saira"/>
                <a:cs typeface="Saira"/>
                <a:sym typeface="Saira"/>
              </a:rPr>
              <a:t>, y utilizarlas para </a:t>
            </a:r>
            <a:r>
              <a:rPr b="1" lang="en" sz="1200">
                <a:solidFill>
                  <a:srgbClr val="0433FF"/>
                </a:solidFill>
                <a:latin typeface="Saira"/>
                <a:ea typeface="Saira"/>
                <a:cs typeface="Saira"/>
                <a:sym typeface="Saira"/>
              </a:rPr>
              <a:t>generalizar</a:t>
            </a:r>
            <a:r>
              <a:rPr lang="en" sz="1200">
                <a:solidFill>
                  <a:srgbClr val="000000"/>
                </a:solidFill>
                <a:latin typeface="Saira"/>
                <a:ea typeface="Saira"/>
                <a:cs typeface="Saira"/>
                <a:sym typeface="Saira"/>
              </a:rPr>
              <a:t> la experiencia pasada a nuevas situaciones. Sorprendentemente, los seres humanos y otros animales parecen resolver este problema mediante una combinación armoniosa de sistemas de aprendizaje por refuerzo y de procesamiento sensorial jerárquico, lo que se pone de manifiesto en una gran cantidad de datos neuronales que revelan notables paralelismos entre las señales fásicas emitidas por las neuronas dopaminérgicas y los algoritmos de aprendizaje por refuerzo por diferencia temporal. Aunque los agentes de aprendizaje por refuerzo han logrado algunos éxitos en una variedad de dominios, su aplicabilidad se ha limitado previamente a dominios en los que se pueden crear características útiles a mano, o a dominios con espacios de estado completamente observados y de baja dimensión. Aquí utilizamos los recientes avances en el </a:t>
            </a:r>
            <a:r>
              <a:rPr b="1" lang="en" sz="1200">
                <a:solidFill>
                  <a:srgbClr val="0433FF"/>
                </a:solidFill>
                <a:latin typeface="Saira"/>
                <a:ea typeface="Saira"/>
                <a:cs typeface="Saira"/>
                <a:sym typeface="Saira"/>
              </a:rPr>
              <a:t>entrenamiento de redes neuronales profundas</a:t>
            </a:r>
            <a:r>
              <a:rPr lang="en" sz="1200">
                <a:solidFill>
                  <a:srgbClr val="000000"/>
                </a:solidFill>
                <a:latin typeface="Saira"/>
                <a:ea typeface="Saira"/>
                <a:cs typeface="Saira"/>
                <a:sym typeface="Saira"/>
              </a:rPr>
              <a:t> para desarrollar un nuevo agente artificial, denominado </a:t>
            </a:r>
            <a:r>
              <a:rPr b="1" i="1" lang="en" sz="1200">
                <a:solidFill>
                  <a:srgbClr val="0433FF"/>
                </a:solidFill>
                <a:latin typeface="Saira"/>
                <a:ea typeface="Saira"/>
                <a:cs typeface="Saira"/>
                <a:sym typeface="Saira"/>
              </a:rPr>
              <a:t>red Q profunda</a:t>
            </a:r>
            <a:r>
              <a:rPr lang="en" sz="1200">
                <a:solidFill>
                  <a:srgbClr val="000000"/>
                </a:solidFill>
                <a:latin typeface="Saira"/>
                <a:ea typeface="Saira"/>
                <a:cs typeface="Saira"/>
                <a:sym typeface="Saira"/>
              </a:rPr>
              <a:t>, que puede aprender </a:t>
            </a:r>
            <a:r>
              <a:rPr b="1" lang="en" sz="1200">
                <a:solidFill>
                  <a:srgbClr val="0433FF"/>
                </a:solidFill>
                <a:latin typeface="Saira"/>
                <a:ea typeface="Saira"/>
                <a:cs typeface="Saira"/>
                <a:sym typeface="Saira"/>
              </a:rPr>
              <a:t>políticas</a:t>
            </a:r>
            <a:r>
              <a:rPr lang="en" sz="1200">
                <a:solidFill>
                  <a:srgbClr val="000000"/>
                </a:solidFill>
                <a:latin typeface="Saira"/>
                <a:ea typeface="Saira"/>
                <a:cs typeface="Saira"/>
                <a:sym typeface="Saira"/>
              </a:rPr>
              <a:t> exitosas directamente a partir de entradas sensoriales de alta dimensión utilizando el </a:t>
            </a:r>
            <a:r>
              <a:rPr b="1" lang="en" sz="1200">
                <a:solidFill>
                  <a:srgbClr val="0433FF"/>
                </a:solidFill>
                <a:latin typeface="Saira"/>
                <a:ea typeface="Saira"/>
                <a:cs typeface="Saira"/>
                <a:sym typeface="Saira"/>
              </a:rPr>
              <a:t>aprendizaje de refuerzo de punta a punta</a:t>
            </a:r>
            <a:r>
              <a:rPr lang="en" sz="1200">
                <a:solidFill>
                  <a:srgbClr val="000000"/>
                </a:solidFill>
                <a:latin typeface="Saira"/>
                <a:ea typeface="Saira"/>
                <a:cs typeface="Saira"/>
                <a:sym typeface="Saira"/>
              </a:rPr>
              <a:t>. Probamos este agente en el desafiante dominio de los juegos clásicos de Atari 2600. Demostramos que el agente de la red Q profunda, </a:t>
            </a:r>
            <a:r>
              <a:rPr b="1" lang="en" sz="1200">
                <a:solidFill>
                  <a:srgbClr val="0433FF"/>
                </a:solidFill>
                <a:latin typeface="Saira"/>
                <a:ea typeface="Saira"/>
                <a:cs typeface="Saira"/>
                <a:sym typeface="Saira"/>
              </a:rPr>
              <a:t>recibiendo sólo los píxeles y la puntuación del juego como entradas, fue capaz de superar el rendimiento de todos los algoritmos anteriores y alcanzar un nivel comparable al de un probador de juegos humano profesional en un conjunto de 49 juegos, utilizando el mismo algoritmo, la arquitectura de la red y los hiperparámetros</a:t>
            </a:r>
            <a:r>
              <a:rPr lang="en" sz="1200">
                <a:solidFill>
                  <a:srgbClr val="000000"/>
                </a:solidFill>
                <a:latin typeface="Saira"/>
                <a:ea typeface="Saira"/>
                <a:cs typeface="Saira"/>
                <a:sym typeface="Saira"/>
              </a:rPr>
              <a:t>. Este trabajo tiende un puente entre las entradas sensoriales de alta dimensión y las acciones, dando como resultado el primer agente artificial capaz de aprender a sobresalirse en un conjunto diverso de tareas desafiantes.</a:t>
            </a:r>
            <a:endParaRPr sz="1200"/>
          </a:p>
        </p:txBody>
      </p:sp>
      <p:sp>
        <p:nvSpPr>
          <p:cNvPr id="890" name="Google Shape;890;p83"/>
          <p:cNvSpPr txBox="1"/>
          <p:nvPr/>
        </p:nvSpPr>
        <p:spPr>
          <a:xfrm>
            <a:off x="4722548" y="581851"/>
            <a:ext cx="1620300" cy="223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100"/>
              <a:buFont typeface="Saira"/>
              <a:buNone/>
            </a:pPr>
            <a:r>
              <a:rPr b="0" i="0" lang="en" sz="1100" u="none" cap="none" strike="noStrike">
                <a:solidFill>
                  <a:srgbClr val="FFFFFF"/>
                </a:solidFill>
                <a:latin typeface="Saira"/>
                <a:ea typeface="Saira"/>
                <a:cs typeface="Saira"/>
                <a:sym typeface="Saira"/>
              </a:rPr>
              <a:t>Minh et al., Nature 2015</a:t>
            </a:r>
            <a:endParaRPr sz="500"/>
          </a:p>
        </p:txBody>
      </p:sp>
      <p:sp>
        <p:nvSpPr>
          <p:cNvPr id="891" name="Google Shape;891;p83"/>
          <p:cNvSpPr txBox="1"/>
          <p:nvPr/>
        </p:nvSpPr>
        <p:spPr>
          <a:xfrm>
            <a:off x="5914446" y="4793018"/>
            <a:ext cx="28035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Saira Light"/>
              <a:buNone/>
            </a:pPr>
            <a:r>
              <a:rPr b="0" i="0" lang="en" sz="900" u="none" cap="none" strike="noStrike">
                <a:solidFill>
                  <a:srgbClr val="000000"/>
                </a:solidFill>
                <a:latin typeface="Saira Light"/>
                <a:ea typeface="Saira Light"/>
                <a:cs typeface="Saira Light"/>
                <a:sym typeface="Saira Light"/>
              </a:rPr>
              <a:t>Observación: traducido con DeepL, con leves retoques</a:t>
            </a:r>
            <a:endParaRPr sz="5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97" name="Google Shape;897;p8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100"/>
              <a:t>Conceptos clave del aprendizaje por refuerzo</a:t>
            </a:r>
            <a:endParaRPr/>
          </a:p>
        </p:txBody>
      </p:sp>
      <p:pic>
        <p:nvPicPr>
          <p:cNvPr descr="Screen Shot 2021-05-03 at 9.55.52 PM.png" id="898" name="Google Shape;898;p84"/>
          <p:cNvPicPr preferRelativeResize="0"/>
          <p:nvPr/>
        </p:nvPicPr>
        <p:blipFill rotWithShape="1">
          <a:blip r:embed="rId3">
            <a:alphaModFix/>
          </a:blip>
          <a:srcRect b="23907" l="0" r="0" t="17694"/>
          <a:stretch/>
        </p:blipFill>
        <p:spPr>
          <a:xfrm>
            <a:off x="1199967" y="666672"/>
            <a:ext cx="6860372" cy="2101086"/>
          </a:xfrm>
          <a:prstGeom prst="rect">
            <a:avLst/>
          </a:prstGeom>
          <a:noFill/>
          <a:ln>
            <a:noFill/>
          </a:ln>
        </p:spPr>
      </p:pic>
      <p:sp>
        <p:nvSpPr>
          <p:cNvPr id="899" name="Google Shape;899;p84"/>
          <p:cNvSpPr txBox="1"/>
          <p:nvPr/>
        </p:nvSpPr>
        <p:spPr>
          <a:xfrm>
            <a:off x="847800" y="2982125"/>
            <a:ext cx="76953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Recompensa: </a:t>
            </a:r>
            <a:r>
              <a:rPr b="0" i="0" lang="en" sz="1400" u="none" cap="none" strike="noStrike">
                <a:solidFill>
                  <a:srgbClr val="000000"/>
                </a:solidFill>
                <a:latin typeface="Saira"/>
                <a:ea typeface="Saira"/>
                <a:cs typeface="Saira"/>
                <a:sym typeface="Saira"/>
              </a:rPr>
              <a:t>retroalimentación que mide el éxito o el fracaso de la acción de los agentes</a:t>
            </a:r>
            <a:endParaRPr sz="500"/>
          </a:p>
        </p:txBody>
      </p:sp>
      <p:sp>
        <p:nvSpPr>
          <p:cNvPr id="900" name="Google Shape;900;p84"/>
          <p:cNvSpPr txBox="1"/>
          <p:nvPr/>
        </p:nvSpPr>
        <p:spPr>
          <a:xfrm>
            <a:off x="1083524" y="3450000"/>
            <a:ext cx="3819300" cy="1023900"/>
          </a:xfrm>
          <a:prstGeom prst="rect">
            <a:avLst/>
          </a:prstGeom>
          <a:noFill/>
          <a:ln>
            <a:noFill/>
          </a:ln>
        </p:spPr>
        <p:txBody>
          <a:bodyPr anchorCtr="0" anchor="ctr" bIns="26775" lIns="26775" spcFirstLastPara="1" rIns="26775" wrap="square" tIns="26775">
            <a:spAutoFit/>
          </a:bodyPr>
          <a:lstStyle/>
          <a:p>
            <a:pPr indent="0" lvl="0" marL="0" marR="0" rtl="0" algn="l">
              <a:lnSpc>
                <a:spcPct val="9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Ejemplo: </a:t>
            </a:r>
            <a:r>
              <a:rPr b="0" i="0" lang="en" sz="1400" u="none" cap="none" strike="noStrike">
                <a:solidFill>
                  <a:srgbClr val="000000"/>
                </a:solidFill>
                <a:latin typeface="Saira"/>
                <a:ea typeface="Saira"/>
                <a:cs typeface="Saira"/>
                <a:sym typeface="Saira"/>
              </a:rPr>
              <a:t>coche autodirigido</a:t>
            </a:r>
            <a:endParaRPr sz="500"/>
          </a:p>
          <a:p>
            <a:pPr indent="0" lvl="0" marL="0" marR="0" rtl="0" algn="l">
              <a:lnSpc>
                <a:spcPct val="9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Agente: </a:t>
            </a:r>
            <a:r>
              <a:rPr b="0" i="0" lang="en" sz="1400" u="none" cap="none" strike="noStrike">
                <a:solidFill>
                  <a:srgbClr val="000000"/>
                </a:solidFill>
                <a:latin typeface="Saira"/>
                <a:ea typeface="Saira"/>
                <a:cs typeface="Saira"/>
                <a:sym typeface="Saira"/>
              </a:rPr>
              <a:t>vehículo</a:t>
            </a:r>
            <a:endParaRPr sz="500"/>
          </a:p>
          <a:p>
            <a:pPr indent="0" lvl="0" marL="0" marR="0" rtl="0" algn="l">
              <a:lnSpc>
                <a:spcPct val="9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Estado: </a:t>
            </a:r>
            <a:r>
              <a:rPr b="0" i="0" lang="en" sz="1400" u="none" cap="none" strike="noStrike">
                <a:solidFill>
                  <a:srgbClr val="000000"/>
                </a:solidFill>
                <a:latin typeface="Saira"/>
                <a:ea typeface="Saira"/>
                <a:cs typeface="Saira"/>
                <a:sym typeface="Saira"/>
              </a:rPr>
              <a:t>cámaras</a:t>
            </a:r>
            <a:endParaRPr sz="500"/>
          </a:p>
          <a:p>
            <a:pPr indent="0" lvl="0" marL="0" marR="0" rtl="0" algn="l">
              <a:lnSpc>
                <a:spcPct val="9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Acción: </a:t>
            </a:r>
            <a:r>
              <a:rPr b="0" i="0" lang="en" sz="1400" u="none" cap="none" strike="noStrike">
                <a:solidFill>
                  <a:srgbClr val="000000"/>
                </a:solidFill>
                <a:latin typeface="Saira"/>
                <a:ea typeface="Saira"/>
                <a:cs typeface="Saira"/>
                <a:sym typeface="Saira"/>
              </a:rPr>
              <a:t>controlar el volante, acelerar, etc.</a:t>
            </a:r>
            <a:endParaRPr sz="500"/>
          </a:p>
          <a:p>
            <a:pPr indent="0" lvl="0" marL="0" marR="0" rtl="0" algn="l">
              <a:lnSpc>
                <a:spcPct val="9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Recompensa: </a:t>
            </a:r>
            <a:r>
              <a:rPr b="0" i="0" lang="en" sz="1400" u="none" cap="none" strike="noStrike">
                <a:solidFill>
                  <a:srgbClr val="000000"/>
                </a:solidFill>
                <a:latin typeface="Saira"/>
                <a:ea typeface="Saira"/>
                <a:cs typeface="Saira"/>
                <a:sym typeface="Saira"/>
              </a:rPr>
              <a:t>distancia recorrida</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06" name="Google Shape;906;p8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Clave: la función </a:t>
            </a:r>
            <a:r>
              <a:rPr i="1" lang="en" sz="2500"/>
              <a:t>Q</a:t>
            </a:r>
            <a:endParaRPr i="1"/>
          </a:p>
        </p:txBody>
      </p:sp>
      <p:pic>
        <p:nvPicPr>
          <p:cNvPr descr="Screen Shot 2021-05-03 at 10.00.07 PM.png" id="907" name="Google Shape;907;p85"/>
          <p:cNvPicPr preferRelativeResize="0"/>
          <p:nvPr/>
        </p:nvPicPr>
        <p:blipFill rotWithShape="1">
          <a:blip r:embed="rId3">
            <a:alphaModFix/>
          </a:blip>
          <a:srcRect b="60578" l="0" r="0" t="23717"/>
          <a:stretch/>
        </p:blipFill>
        <p:spPr>
          <a:xfrm>
            <a:off x="1059704" y="1449968"/>
            <a:ext cx="6858002" cy="567556"/>
          </a:xfrm>
          <a:prstGeom prst="rect">
            <a:avLst/>
          </a:prstGeom>
          <a:noFill/>
          <a:ln>
            <a:noFill/>
          </a:ln>
        </p:spPr>
      </p:pic>
      <p:sp>
        <p:nvSpPr>
          <p:cNvPr id="908" name="Google Shape;908;p85"/>
          <p:cNvSpPr txBox="1"/>
          <p:nvPr/>
        </p:nvSpPr>
        <p:spPr>
          <a:xfrm>
            <a:off x="387252" y="860092"/>
            <a:ext cx="8334000" cy="577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1" i="0" lang="en" sz="1700" u="none" cap="none" strike="noStrike">
                <a:solidFill>
                  <a:srgbClr val="000000"/>
                </a:solidFill>
                <a:latin typeface="Saira"/>
                <a:ea typeface="Saira"/>
                <a:cs typeface="Saira"/>
                <a:sym typeface="Saira"/>
              </a:rPr>
              <a:t>Recompensa total: </a:t>
            </a:r>
            <a:r>
              <a:rPr b="0" i="0" lang="en" sz="1700" u="none" cap="none" strike="noStrike">
                <a:solidFill>
                  <a:srgbClr val="000000"/>
                </a:solidFill>
                <a:latin typeface="Saira"/>
                <a:ea typeface="Saira"/>
                <a:cs typeface="Saira"/>
                <a:sym typeface="Saira"/>
              </a:rPr>
              <a:t>suma descontada de todas las recompensas obtenidas a partir del momento </a:t>
            </a:r>
            <a:r>
              <a:rPr b="1" i="1" lang="en" sz="1700" u="none" cap="none" strike="noStrike">
                <a:solidFill>
                  <a:srgbClr val="000000"/>
                </a:solidFill>
                <a:latin typeface="Saira"/>
                <a:ea typeface="Saira"/>
                <a:cs typeface="Saira"/>
                <a:sym typeface="Saira"/>
              </a:rPr>
              <a:t>t</a:t>
            </a:r>
            <a:endParaRPr b="1" sz="500"/>
          </a:p>
        </p:txBody>
      </p:sp>
      <p:sp>
        <p:nvSpPr>
          <p:cNvPr id="909" name="Google Shape;909;p85"/>
          <p:cNvSpPr txBox="1"/>
          <p:nvPr/>
        </p:nvSpPr>
        <p:spPr>
          <a:xfrm>
            <a:off x="424013" y="1970720"/>
            <a:ext cx="8151300" cy="5775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La función </a:t>
            </a:r>
            <a:r>
              <a:rPr b="1" i="1" lang="en" sz="1700" u="none" cap="none" strike="noStrike">
                <a:solidFill>
                  <a:srgbClr val="000000"/>
                </a:solidFill>
                <a:latin typeface="Saira"/>
                <a:ea typeface="Saira"/>
                <a:cs typeface="Saira"/>
                <a:sym typeface="Saira"/>
              </a:rPr>
              <a:t>Q</a:t>
            </a:r>
            <a:r>
              <a:rPr b="0" i="0" lang="en" sz="1700" u="none" cap="none" strike="noStrike">
                <a:solidFill>
                  <a:srgbClr val="000000"/>
                </a:solidFill>
                <a:latin typeface="Saira"/>
                <a:ea typeface="Saira"/>
                <a:cs typeface="Saira"/>
                <a:sym typeface="Saira"/>
              </a:rPr>
              <a:t> captura la </a:t>
            </a:r>
            <a:r>
              <a:rPr b="1" i="0" lang="en" sz="1700" u="none" cap="none" strike="noStrike">
                <a:solidFill>
                  <a:srgbClr val="000000"/>
                </a:solidFill>
                <a:latin typeface="Saira"/>
                <a:ea typeface="Saira"/>
                <a:cs typeface="Saira"/>
                <a:sym typeface="Saira"/>
              </a:rPr>
              <a:t>recompensa total futura esperada</a:t>
            </a:r>
            <a:r>
              <a:rPr b="0" i="0" lang="en" sz="1700" u="none" cap="none" strike="noStrike">
                <a:solidFill>
                  <a:srgbClr val="000000"/>
                </a:solidFill>
                <a:latin typeface="Saira"/>
                <a:ea typeface="Saira"/>
                <a:cs typeface="Saira"/>
                <a:sym typeface="Saira"/>
              </a:rPr>
              <a:t> que recibe un agente en el estado </a:t>
            </a:r>
            <a:r>
              <a:rPr b="1" i="1" lang="en" sz="1700" u="none" cap="none" strike="noStrike">
                <a:solidFill>
                  <a:srgbClr val="000000"/>
                </a:solidFill>
                <a:latin typeface="Saira"/>
                <a:ea typeface="Saira"/>
                <a:cs typeface="Saira"/>
                <a:sym typeface="Saira"/>
              </a:rPr>
              <a:t>s</a:t>
            </a:r>
            <a:r>
              <a:rPr b="0" i="0" lang="en" sz="1700" u="none" cap="none" strike="noStrike">
                <a:solidFill>
                  <a:srgbClr val="000000"/>
                </a:solidFill>
                <a:latin typeface="Saira"/>
                <a:ea typeface="Saira"/>
                <a:cs typeface="Saira"/>
                <a:sym typeface="Saira"/>
              </a:rPr>
              <a:t> al ejecutar una determinada acción </a:t>
            </a:r>
            <a:r>
              <a:rPr b="1" i="1" lang="en" sz="1700" u="none" cap="none" strike="noStrike">
                <a:solidFill>
                  <a:srgbClr val="000000"/>
                </a:solidFill>
                <a:latin typeface="Saira"/>
                <a:ea typeface="Saira"/>
                <a:cs typeface="Saira"/>
                <a:sym typeface="Saira"/>
              </a:rPr>
              <a:t>a</a:t>
            </a:r>
            <a:r>
              <a:rPr b="0" i="0" lang="en" sz="1700" u="none" cap="none" strike="noStrike">
                <a:solidFill>
                  <a:srgbClr val="000000"/>
                </a:solidFill>
                <a:latin typeface="Saira"/>
                <a:ea typeface="Saira"/>
                <a:cs typeface="Saira"/>
                <a:sym typeface="Saira"/>
              </a:rPr>
              <a:t>:</a:t>
            </a:r>
            <a:endParaRPr sz="500"/>
          </a:p>
        </p:txBody>
      </p:sp>
      <p:pic>
        <p:nvPicPr>
          <p:cNvPr descr="Screen Shot 2021-05-03 at 10.00.07 PM.png" id="910" name="Google Shape;910;p85"/>
          <p:cNvPicPr preferRelativeResize="0"/>
          <p:nvPr/>
        </p:nvPicPr>
        <p:blipFill rotWithShape="1">
          <a:blip r:embed="rId3">
            <a:alphaModFix/>
          </a:blip>
          <a:srcRect b="25929" l="0" r="0" t="56420"/>
          <a:stretch/>
        </p:blipFill>
        <p:spPr>
          <a:xfrm>
            <a:off x="923065" y="2614017"/>
            <a:ext cx="6858002" cy="637909"/>
          </a:xfrm>
          <a:prstGeom prst="rect">
            <a:avLst/>
          </a:prstGeom>
          <a:noFill/>
          <a:ln>
            <a:noFill/>
          </a:ln>
        </p:spPr>
      </p:pic>
      <p:sp>
        <p:nvSpPr>
          <p:cNvPr id="911" name="Google Shape;911;p85"/>
          <p:cNvSpPr txBox="1"/>
          <p:nvPr/>
        </p:nvSpPr>
        <p:spPr>
          <a:xfrm>
            <a:off x="-1062583" y="3213582"/>
            <a:ext cx="6097500" cy="3159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¿Cómo tomar acciones dado </a:t>
            </a:r>
            <a:r>
              <a:rPr b="1" i="1" lang="en" sz="1700" u="none" cap="none" strike="noStrike">
                <a:solidFill>
                  <a:srgbClr val="000000"/>
                </a:solidFill>
                <a:latin typeface="Saira"/>
                <a:ea typeface="Saira"/>
                <a:cs typeface="Saira"/>
                <a:sym typeface="Saira"/>
              </a:rPr>
              <a:t>Q</a:t>
            </a:r>
            <a:r>
              <a:rPr b="0" i="0" lang="en" sz="1700" u="none" cap="none" strike="noStrike">
                <a:solidFill>
                  <a:srgbClr val="000000"/>
                </a:solidFill>
                <a:latin typeface="Saira"/>
                <a:ea typeface="Saira"/>
                <a:cs typeface="Saira"/>
                <a:sym typeface="Saira"/>
              </a:rPr>
              <a:t>?</a:t>
            </a:r>
            <a:endParaRPr sz="500"/>
          </a:p>
        </p:txBody>
      </p:sp>
      <p:pic>
        <p:nvPicPr>
          <p:cNvPr descr="Screen Shot 2021-05-04 at 12.49.12 PM.png" id="912" name="Google Shape;912;p85"/>
          <p:cNvPicPr preferRelativeResize="0"/>
          <p:nvPr/>
        </p:nvPicPr>
        <p:blipFill rotWithShape="1">
          <a:blip r:embed="rId4">
            <a:alphaModFix/>
          </a:blip>
          <a:srcRect b="0" l="0" r="0" t="76205"/>
          <a:stretch/>
        </p:blipFill>
        <p:spPr>
          <a:xfrm>
            <a:off x="983500" y="4354850"/>
            <a:ext cx="7293902" cy="860475"/>
          </a:xfrm>
          <a:prstGeom prst="rect">
            <a:avLst/>
          </a:prstGeom>
          <a:noFill/>
          <a:ln>
            <a:noFill/>
          </a:ln>
        </p:spPr>
      </p:pic>
      <p:sp>
        <p:nvSpPr>
          <p:cNvPr id="913" name="Google Shape;913;p85"/>
          <p:cNvSpPr txBox="1"/>
          <p:nvPr/>
        </p:nvSpPr>
        <p:spPr>
          <a:xfrm>
            <a:off x="145016" y="3567286"/>
            <a:ext cx="8488500" cy="3159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El agente necesita una política para inferir la mejor acción a tomar en su estado </a:t>
            </a:r>
            <a:r>
              <a:rPr b="1" i="1" lang="en" sz="1700" u="none" cap="none" strike="noStrike">
                <a:solidFill>
                  <a:srgbClr val="000000"/>
                </a:solidFill>
                <a:latin typeface="Saira"/>
                <a:ea typeface="Saira"/>
                <a:cs typeface="Saira"/>
                <a:sym typeface="Saira"/>
              </a:rPr>
              <a:t>s</a:t>
            </a:r>
            <a:endParaRPr b="1" sz="500"/>
          </a:p>
        </p:txBody>
      </p:sp>
      <p:sp>
        <p:nvSpPr>
          <p:cNvPr id="914" name="Google Shape;914;p85"/>
          <p:cNvSpPr txBox="1"/>
          <p:nvPr/>
        </p:nvSpPr>
        <p:spPr>
          <a:xfrm>
            <a:off x="884543" y="3993095"/>
            <a:ext cx="7468200" cy="3159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La política debe elegir una acción que maximice la recompensa futura</a:t>
            </a:r>
            <a:endParaRPr sz="500"/>
          </a:p>
        </p:txBody>
      </p:sp>
      <p:sp>
        <p:nvSpPr>
          <p:cNvPr id="915" name="Google Shape;915;p85"/>
          <p:cNvSpPr txBox="1"/>
          <p:nvPr/>
        </p:nvSpPr>
        <p:spPr>
          <a:xfrm>
            <a:off x="2425672" y="4528950"/>
            <a:ext cx="8484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política</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9" name="Shape 919"/>
        <p:cNvGrpSpPr/>
        <p:nvPr/>
      </p:nvGrpSpPr>
      <p:grpSpPr>
        <a:xfrm>
          <a:off x="0" y="0"/>
          <a:ext cx="0" cy="0"/>
          <a:chOff x="0" y="0"/>
          <a:chExt cx="0" cy="0"/>
        </a:xfrm>
      </p:grpSpPr>
      <p:sp>
        <p:nvSpPr>
          <p:cNvPr id="920" name="Google Shape;920;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21" name="Google Shape;921;p8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marR="0" rtl="0" algn="ctr">
              <a:lnSpc>
                <a:spcPct val="100000"/>
              </a:lnSpc>
              <a:spcBef>
                <a:spcPts val="0"/>
              </a:spcBef>
              <a:spcAft>
                <a:spcPts val="0"/>
              </a:spcAft>
              <a:buClr>
                <a:srgbClr val="FFFFFF"/>
              </a:buClr>
              <a:buSzPts val="1800"/>
              <a:buFont typeface="Saira"/>
              <a:buNone/>
            </a:pPr>
            <a:r>
              <a:rPr lang="en" sz="1800">
                <a:solidFill>
                  <a:srgbClr val="FFFFFF"/>
                </a:solidFill>
                <a:latin typeface="Saira"/>
                <a:ea typeface="Saira"/>
                <a:cs typeface="Saira"/>
                <a:sym typeface="Saira"/>
              </a:rPr>
              <a:t>Deep Reinforcement Learning Algorithms</a:t>
            </a:r>
            <a:endParaRPr/>
          </a:p>
        </p:txBody>
      </p:sp>
      <p:sp>
        <p:nvSpPr>
          <p:cNvPr id="922" name="Google Shape;922;p86"/>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14300" lvl="0" marL="228600" rtl="0" algn="l">
              <a:lnSpc>
                <a:spcPct val="100000"/>
              </a:lnSpc>
              <a:spcBef>
                <a:spcPts val="0"/>
              </a:spcBef>
              <a:spcAft>
                <a:spcPts val="0"/>
              </a:spcAft>
              <a:buSzPts val="1900"/>
              <a:buNone/>
            </a:pPr>
            <a:r>
              <a:t/>
            </a:r>
            <a:endParaRPr sz="1900">
              <a:solidFill>
                <a:srgbClr val="000000"/>
              </a:solidFill>
              <a:latin typeface="Saira"/>
              <a:ea typeface="Saira"/>
              <a:cs typeface="Saira"/>
              <a:sym typeface="Saira"/>
            </a:endParaRPr>
          </a:p>
        </p:txBody>
      </p:sp>
      <p:pic>
        <p:nvPicPr>
          <p:cNvPr descr="Screen Shot 2021-05-04 at 12.50.13 PM.png" id="923" name="Google Shape;923;p86"/>
          <p:cNvPicPr preferRelativeResize="0"/>
          <p:nvPr/>
        </p:nvPicPr>
        <p:blipFill rotWithShape="1">
          <a:blip r:embed="rId3">
            <a:alphaModFix/>
          </a:blip>
          <a:srcRect b="10131" l="5671" r="5565" t="24165"/>
          <a:stretch/>
        </p:blipFill>
        <p:spPr>
          <a:xfrm>
            <a:off x="1532161" y="1578414"/>
            <a:ext cx="6087103" cy="2525895"/>
          </a:xfrm>
          <a:custGeom>
            <a:rect b="b" l="l" r="r" t="t"/>
            <a:pathLst>
              <a:path extrusionOk="0" h="21587" w="21596">
                <a:moveTo>
                  <a:pt x="4786" y="6"/>
                </a:moveTo>
                <a:lnTo>
                  <a:pt x="451" y="30"/>
                </a:lnTo>
                <a:lnTo>
                  <a:pt x="299" y="257"/>
                </a:lnTo>
                <a:cubicBezTo>
                  <a:pt x="199" y="406"/>
                  <a:pt x="122" y="597"/>
                  <a:pt x="73" y="818"/>
                </a:cubicBezTo>
                <a:lnTo>
                  <a:pt x="0" y="1152"/>
                </a:lnTo>
                <a:lnTo>
                  <a:pt x="8" y="10868"/>
                </a:lnTo>
                <a:lnTo>
                  <a:pt x="16" y="20585"/>
                </a:lnTo>
                <a:lnTo>
                  <a:pt x="92" y="20851"/>
                </a:lnTo>
                <a:cubicBezTo>
                  <a:pt x="187" y="21186"/>
                  <a:pt x="327" y="21417"/>
                  <a:pt x="488" y="21509"/>
                </a:cubicBezTo>
                <a:cubicBezTo>
                  <a:pt x="564" y="21552"/>
                  <a:pt x="2332" y="21575"/>
                  <a:pt x="4961" y="21567"/>
                </a:cubicBezTo>
                <a:lnTo>
                  <a:pt x="9309" y="21556"/>
                </a:lnTo>
                <a:lnTo>
                  <a:pt x="9434" y="21393"/>
                </a:lnTo>
                <a:cubicBezTo>
                  <a:pt x="9592" y="21189"/>
                  <a:pt x="9685" y="20952"/>
                  <a:pt x="9747" y="20594"/>
                </a:cubicBezTo>
                <a:cubicBezTo>
                  <a:pt x="9790" y="20347"/>
                  <a:pt x="9796" y="19213"/>
                  <a:pt x="9796" y="10755"/>
                </a:cubicBezTo>
                <a:cubicBezTo>
                  <a:pt x="9796" y="1441"/>
                  <a:pt x="9794" y="1187"/>
                  <a:pt x="9735" y="907"/>
                </a:cubicBezTo>
                <a:cubicBezTo>
                  <a:pt x="9643" y="474"/>
                  <a:pt x="9480" y="170"/>
                  <a:pt x="9288" y="70"/>
                </a:cubicBezTo>
                <a:cubicBezTo>
                  <a:pt x="9166" y="6"/>
                  <a:pt x="7957" y="-11"/>
                  <a:pt x="4786" y="6"/>
                </a:cubicBezTo>
                <a:close/>
                <a:moveTo>
                  <a:pt x="16796" y="9"/>
                </a:moveTo>
                <a:cubicBezTo>
                  <a:pt x="13985" y="-5"/>
                  <a:pt x="12460" y="14"/>
                  <a:pt x="12362" y="65"/>
                </a:cubicBezTo>
                <a:cubicBezTo>
                  <a:pt x="12148" y="174"/>
                  <a:pt x="11985" y="464"/>
                  <a:pt x="11880" y="921"/>
                </a:cubicBezTo>
                <a:lnTo>
                  <a:pt x="11789" y="1314"/>
                </a:lnTo>
                <a:lnTo>
                  <a:pt x="11789" y="10717"/>
                </a:lnTo>
                <a:cubicBezTo>
                  <a:pt x="11789" y="18438"/>
                  <a:pt x="11797" y="20172"/>
                  <a:pt x="11832" y="20410"/>
                </a:cubicBezTo>
                <a:cubicBezTo>
                  <a:pt x="11913" y="20962"/>
                  <a:pt x="12127" y="21405"/>
                  <a:pt x="12370" y="21523"/>
                </a:cubicBezTo>
                <a:cubicBezTo>
                  <a:pt x="12464" y="21569"/>
                  <a:pt x="14585" y="21589"/>
                  <a:pt x="16705" y="21586"/>
                </a:cubicBezTo>
                <a:cubicBezTo>
                  <a:pt x="18825" y="21584"/>
                  <a:pt x="20943" y="21559"/>
                  <a:pt x="21032" y="21513"/>
                </a:cubicBezTo>
                <a:cubicBezTo>
                  <a:pt x="21231" y="21410"/>
                  <a:pt x="21368" y="21189"/>
                  <a:pt x="21489" y="20774"/>
                </a:cubicBezTo>
                <a:lnTo>
                  <a:pt x="21584" y="20448"/>
                </a:lnTo>
                <a:lnTo>
                  <a:pt x="21593" y="10956"/>
                </a:lnTo>
                <a:cubicBezTo>
                  <a:pt x="21600" y="4262"/>
                  <a:pt x="21593" y="1381"/>
                  <a:pt x="21569" y="1180"/>
                </a:cubicBezTo>
                <a:cubicBezTo>
                  <a:pt x="21525" y="819"/>
                  <a:pt x="21376" y="408"/>
                  <a:pt x="21211" y="196"/>
                </a:cubicBezTo>
                <a:lnTo>
                  <a:pt x="21082" y="30"/>
                </a:lnTo>
                <a:lnTo>
                  <a:pt x="16796" y="9"/>
                </a:lnTo>
                <a:close/>
              </a:path>
            </a:pathLst>
          </a:cu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Texto</a:t>
            </a:r>
            <a:endParaRPr/>
          </a:p>
        </p:txBody>
      </p:sp>
      <p:sp>
        <p:nvSpPr>
          <p:cNvPr id="167" name="Google Shape;16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29" name="Google Shape;929;p8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200"/>
              <a:buFont typeface="Helvetica Neue"/>
              <a:buNone/>
            </a:pPr>
            <a:r>
              <a:rPr lang="en" sz="2200"/>
              <a:t>Redes </a:t>
            </a:r>
            <a:r>
              <a:rPr i="1" lang="en" sz="2200"/>
              <a:t>Q</a:t>
            </a:r>
            <a:r>
              <a:rPr lang="en" sz="2200"/>
              <a:t> profundas (DQN): Entrenamiento</a:t>
            </a:r>
            <a:endParaRPr sz="2200"/>
          </a:p>
        </p:txBody>
      </p:sp>
      <p:pic>
        <p:nvPicPr>
          <p:cNvPr descr="Screen Shot 2021-05-04 at 1.11.44 PM.png" id="930" name="Google Shape;930;p87"/>
          <p:cNvPicPr preferRelativeResize="0"/>
          <p:nvPr/>
        </p:nvPicPr>
        <p:blipFill rotWithShape="1">
          <a:blip r:embed="rId3">
            <a:alphaModFix/>
          </a:blip>
          <a:srcRect b="0" l="0" r="0" t="36588"/>
          <a:stretch/>
        </p:blipFill>
        <p:spPr>
          <a:xfrm>
            <a:off x="460615" y="1590414"/>
            <a:ext cx="8126374" cy="2731421"/>
          </a:xfrm>
          <a:prstGeom prst="rect">
            <a:avLst/>
          </a:prstGeom>
          <a:noFill/>
          <a:ln>
            <a:noFill/>
          </a:ln>
        </p:spPr>
      </p:pic>
      <p:sp>
        <p:nvSpPr>
          <p:cNvPr id="931" name="Google Shape;931;p87"/>
          <p:cNvSpPr txBox="1"/>
          <p:nvPr/>
        </p:nvSpPr>
        <p:spPr>
          <a:xfrm>
            <a:off x="1189349" y="888870"/>
            <a:ext cx="6929400" cy="577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Utilizar una red neuronal para aprender la función </a:t>
            </a:r>
            <a:r>
              <a:rPr b="1" i="1" lang="en" sz="1700" u="none" cap="none" strike="noStrike">
                <a:solidFill>
                  <a:srgbClr val="000000"/>
                </a:solidFill>
                <a:latin typeface="Saira"/>
                <a:ea typeface="Saira"/>
                <a:cs typeface="Saira"/>
                <a:sym typeface="Saira"/>
              </a:rPr>
              <a:t>Q</a:t>
            </a:r>
            <a:r>
              <a:rPr b="0" i="0" lang="en" sz="1700" u="none" cap="none" strike="noStrike">
                <a:solidFill>
                  <a:srgbClr val="000000"/>
                </a:solidFill>
                <a:latin typeface="Saira"/>
                <a:ea typeface="Saira"/>
                <a:cs typeface="Saira"/>
                <a:sym typeface="Saira"/>
              </a:rPr>
              <a:t> y luego utilizarla para inferir la política óptima</a:t>
            </a:r>
            <a:endParaRPr sz="500"/>
          </a:p>
        </p:txBody>
      </p:sp>
      <p:sp>
        <p:nvSpPr>
          <p:cNvPr id="932" name="Google Shape;932;p87"/>
          <p:cNvSpPr txBox="1"/>
          <p:nvPr/>
        </p:nvSpPr>
        <p:spPr>
          <a:xfrm>
            <a:off x="2875261" y="4092799"/>
            <a:ext cx="4578900" cy="1692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Enviar la acción de vuelta al entorno y recibir el nuevo estado</a:t>
            </a:r>
            <a:endParaRPr sz="500"/>
          </a:p>
        </p:txBody>
      </p:sp>
      <p:sp>
        <p:nvSpPr>
          <p:cNvPr id="933" name="Google Shape;933;p87"/>
          <p:cNvSpPr txBox="1"/>
          <p:nvPr/>
        </p:nvSpPr>
        <p:spPr>
          <a:xfrm>
            <a:off x="1683865" y="1877532"/>
            <a:ext cx="676200" cy="1692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estado, </a:t>
            </a:r>
            <a:r>
              <a:rPr b="0" i="1" lang="en" sz="1100" u="none" cap="none" strike="noStrike">
                <a:solidFill>
                  <a:srgbClr val="000000"/>
                </a:solidFill>
                <a:latin typeface="Arial"/>
                <a:ea typeface="Arial"/>
                <a:cs typeface="Arial"/>
                <a:sym typeface="Arial"/>
              </a:rPr>
              <a:t>s</a:t>
            </a:r>
            <a:endParaRPr sz="5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descr="Screen Shot 2021-05-04 at 1.09.39 PM.png" id="939" name="Google Shape;939;p88"/>
          <p:cNvPicPr preferRelativeResize="0"/>
          <p:nvPr/>
        </p:nvPicPr>
        <p:blipFill rotWithShape="1">
          <a:blip r:embed="rId3">
            <a:alphaModFix/>
          </a:blip>
          <a:srcRect b="0" l="23222" r="22697" t="78381"/>
          <a:stretch/>
        </p:blipFill>
        <p:spPr>
          <a:xfrm>
            <a:off x="3018995" y="3805276"/>
            <a:ext cx="3793873" cy="792847"/>
          </a:xfrm>
          <a:prstGeom prst="rect">
            <a:avLst/>
          </a:prstGeom>
          <a:noFill/>
          <a:ln>
            <a:noFill/>
          </a:ln>
        </p:spPr>
      </p:pic>
      <p:pic>
        <p:nvPicPr>
          <p:cNvPr descr="Screen Shot 2021-05-04 at 1.09.39 PM.png" id="940" name="Google Shape;940;p88"/>
          <p:cNvPicPr preferRelativeResize="0"/>
          <p:nvPr/>
        </p:nvPicPr>
        <p:blipFill rotWithShape="1">
          <a:blip r:embed="rId3">
            <a:alphaModFix/>
          </a:blip>
          <a:srcRect b="21504" l="51579" r="3432" t="25789"/>
          <a:stretch/>
        </p:blipFill>
        <p:spPr>
          <a:xfrm>
            <a:off x="1636481" y="1002537"/>
            <a:ext cx="4644505" cy="2844616"/>
          </a:xfrm>
          <a:prstGeom prst="rect">
            <a:avLst/>
          </a:prstGeom>
          <a:noFill/>
          <a:ln>
            <a:noFill/>
          </a:ln>
        </p:spPr>
      </p:pic>
      <p:sp>
        <p:nvSpPr>
          <p:cNvPr id="941" name="Google Shape;941;p88"/>
          <p:cNvSpPr txBox="1"/>
          <p:nvPr/>
        </p:nvSpPr>
        <p:spPr>
          <a:xfrm>
            <a:off x="2093671" y="4119275"/>
            <a:ext cx="10035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1" i="1" lang="en" sz="1900" u="none" cap="none" strike="noStrike">
                <a:solidFill>
                  <a:srgbClr val="000000"/>
                </a:solidFill>
                <a:latin typeface="Saira"/>
                <a:ea typeface="Saira"/>
                <a:cs typeface="Saira"/>
                <a:sym typeface="Saira"/>
              </a:rPr>
              <a:t>Q</a:t>
            </a:r>
            <a:r>
              <a:rPr b="0" i="0" lang="en" sz="1900" u="none" cap="none" strike="noStrike">
                <a:solidFill>
                  <a:srgbClr val="000000"/>
                </a:solidFill>
                <a:latin typeface="Saira"/>
                <a:ea typeface="Saira"/>
                <a:cs typeface="Saira"/>
                <a:sym typeface="Saira"/>
              </a:rPr>
              <a:t>-loss</a:t>
            </a:r>
            <a:endParaRPr sz="500"/>
          </a:p>
        </p:txBody>
      </p:sp>
      <p:sp>
        <p:nvSpPr>
          <p:cNvPr id="942" name="Google Shape;942;p88"/>
          <p:cNvSpPr txBox="1"/>
          <p:nvPr/>
        </p:nvSpPr>
        <p:spPr>
          <a:xfrm>
            <a:off x="6386372" y="1033152"/>
            <a:ext cx="1430700" cy="6390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Aprendizaje </a:t>
            </a:r>
            <a:endParaRPr sz="500"/>
          </a:p>
          <a:p>
            <a:pPr indent="0" lvl="0" marL="0" marR="0" rtl="0" algn="l">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del valor</a:t>
            </a:r>
            <a:endParaRPr sz="500"/>
          </a:p>
        </p:txBody>
      </p:sp>
      <p:sp>
        <p:nvSpPr>
          <p:cNvPr id="943" name="Google Shape;943;p8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200"/>
              <a:buFont typeface="Helvetica Neue"/>
              <a:buNone/>
            </a:pPr>
            <a:r>
              <a:rPr lang="en" sz="2200"/>
              <a:t>Redes </a:t>
            </a:r>
            <a:r>
              <a:rPr i="1" lang="en" sz="2200"/>
              <a:t>Q</a:t>
            </a:r>
            <a:r>
              <a:rPr lang="en" sz="2200"/>
              <a:t> profundas (DQN): Entrenamiento</a:t>
            </a:r>
            <a:endParaRPr sz="22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49" name="Google Shape;949;p8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FFFFFF"/>
              </a:buClr>
              <a:buSzPts val="1800"/>
              <a:buFont typeface="Saira"/>
              <a:buNone/>
            </a:pPr>
            <a:r>
              <a:rPr lang="en" sz="2200">
                <a:solidFill>
                  <a:srgbClr val="FFFFFF"/>
                </a:solidFill>
                <a:latin typeface="Saira"/>
                <a:ea typeface="Saira"/>
                <a:cs typeface="Saira"/>
                <a:sym typeface="Saira"/>
              </a:rPr>
              <a:t>Problemas con el</a:t>
            </a:r>
            <a:r>
              <a:rPr lang="en" sz="2200">
                <a:solidFill>
                  <a:srgbClr val="FFFFFF"/>
                </a:solidFill>
                <a:latin typeface="Saira"/>
                <a:ea typeface="Saira"/>
                <a:cs typeface="Saira"/>
                <a:sym typeface="Saira"/>
              </a:rPr>
              <a:t> </a:t>
            </a:r>
            <a:r>
              <a:rPr i="1" lang="en" sz="2200">
                <a:latin typeface="Saira"/>
                <a:ea typeface="Saira"/>
                <a:cs typeface="Saira"/>
                <a:sym typeface="Saira"/>
              </a:rPr>
              <a:t>Q</a:t>
            </a:r>
            <a:r>
              <a:rPr lang="en" sz="2200">
                <a:solidFill>
                  <a:srgbClr val="FFFFFF"/>
                </a:solidFill>
                <a:latin typeface="Saira"/>
                <a:ea typeface="Saira"/>
                <a:cs typeface="Saira"/>
                <a:sym typeface="Saira"/>
              </a:rPr>
              <a:t>-aprendizaje</a:t>
            </a:r>
            <a:endParaRPr sz="2200"/>
          </a:p>
        </p:txBody>
      </p:sp>
      <p:sp>
        <p:nvSpPr>
          <p:cNvPr id="950" name="Google Shape;950;p89"/>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28600" lvl="0" marL="228600" rtl="0" algn="l">
              <a:lnSpc>
                <a:spcPct val="100000"/>
              </a:lnSpc>
              <a:spcBef>
                <a:spcPts val="0"/>
              </a:spcBef>
              <a:spcAft>
                <a:spcPts val="0"/>
              </a:spcAft>
              <a:buSzPts val="1800"/>
              <a:buChar char="○"/>
            </a:pPr>
            <a:r>
              <a:rPr b="1" lang="en" sz="1800">
                <a:solidFill>
                  <a:srgbClr val="000000"/>
                </a:solidFill>
                <a:latin typeface="Saira"/>
                <a:ea typeface="Saira"/>
                <a:cs typeface="Saira"/>
                <a:sym typeface="Saira"/>
              </a:rPr>
              <a:t>Complejidad:</a:t>
            </a:r>
            <a:endParaRPr/>
          </a:p>
          <a:p>
            <a:pPr indent="-228600" lvl="1" marL="393700" rtl="0" algn="l">
              <a:lnSpc>
                <a:spcPct val="100000"/>
              </a:lnSpc>
              <a:spcBef>
                <a:spcPts val="1100"/>
              </a:spcBef>
              <a:spcAft>
                <a:spcPts val="0"/>
              </a:spcAft>
              <a:buSzPts val="1800"/>
              <a:buChar char="○"/>
            </a:pPr>
            <a:r>
              <a:rPr lang="en" sz="1800">
                <a:solidFill>
                  <a:srgbClr val="000000"/>
                </a:solidFill>
                <a:latin typeface="Saira"/>
                <a:ea typeface="Saira"/>
                <a:cs typeface="Saira"/>
                <a:sym typeface="Saira"/>
              </a:rPr>
              <a:t>puede modelar escenarios donde el espacio de acción es discreto y pequeño</a:t>
            </a:r>
            <a:endParaRPr/>
          </a:p>
          <a:p>
            <a:pPr indent="-228600" lvl="1" marL="393700" rtl="0" algn="l">
              <a:lnSpc>
                <a:spcPct val="100000"/>
              </a:lnSpc>
              <a:spcBef>
                <a:spcPts val="1100"/>
              </a:spcBef>
              <a:spcAft>
                <a:spcPts val="0"/>
              </a:spcAft>
              <a:buSzPts val="1800"/>
              <a:buChar char="○"/>
            </a:pPr>
            <a:r>
              <a:rPr lang="en" sz="1800">
                <a:solidFill>
                  <a:srgbClr val="000000"/>
                </a:solidFill>
                <a:latin typeface="Saira"/>
                <a:ea typeface="Saira"/>
                <a:cs typeface="Saira"/>
                <a:sym typeface="Saira"/>
              </a:rPr>
              <a:t>no puede manejar espacios continuos</a:t>
            </a:r>
            <a:endParaRPr/>
          </a:p>
          <a:p>
            <a:pPr indent="-228600" lvl="0" marL="228600" rtl="0" algn="l">
              <a:lnSpc>
                <a:spcPct val="100000"/>
              </a:lnSpc>
              <a:spcBef>
                <a:spcPts val="1100"/>
              </a:spcBef>
              <a:spcAft>
                <a:spcPts val="0"/>
              </a:spcAft>
              <a:buSzPts val="1800"/>
              <a:buChar char="○"/>
            </a:pPr>
            <a:r>
              <a:rPr b="1" lang="en" sz="1800">
                <a:solidFill>
                  <a:srgbClr val="000000"/>
                </a:solidFill>
                <a:latin typeface="Saira"/>
                <a:ea typeface="Saira"/>
                <a:cs typeface="Saira"/>
                <a:sym typeface="Saira"/>
              </a:rPr>
              <a:t>Flexibilidad: </a:t>
            </a:r>
            <a:endParaRPr/>
          </a:p>
          <a:p>
            <a:pPr indent="-228600" lvl="1" marL="393700" rtl="0" algn="l">
              <a:lnSpc>
                <a:spcPct val="100000"/>
              </a:lnSpc>
              <a:spcBef>
                <a:spcPts val="1100"/>
              </a:spcBef>
              <a:spcAft>
                <a:spcPts val="0"/>
              </a:spcAft>
              <a:buSzPts val="1800"/>
              <a:buChar char="○"/>
            </a:pPr>
            <a:r>
              <a:rPr lang="en" sz="1800">
                <a:solidFill>
                  <a:srgbClr val="000000"/>
                </a:solidFill>
                <a:latin typeface="Saira"/>
                <a:ea typeface="Saira"/>
                <a:cs typeface="Saira"/>
                <a:sym typeface="Saira"/>
              </a:rPr>
              <a:t>La política se calcula de forma determinista a partir de la función </a:t>
            </a:r>
            <a:r>
              <a:rPr b="1" i="1" lang="en">
                <a:latin typeface="Saira"/>
                <a:ea typeface="Saira"/>
                <a:cs typeface="Saira"/>
                <a:sym typeface="Saira"/>
              </a:rPr>
              <a:t>Q</a:t>
            </a:r>
            <a:r>
              <a:rPr lang="en" sz="1800">
                <a:solidFill>
                  <a:srgbClr val="000000"/>
                </a:solidFill>
                <a:latin typeface="Saira"/>
                <a:ea typeface="Saira"/>
                <a:cs typeface="Saira"/>
                <a:sym typeface="Saira"/>
              </a:rPr>
              <a:t> maximizando la recompensa: no puede aprender políticas probabilísticas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56" name="Google Shape;956;p90"/>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Gradiente de política: Idea clave</a:t>
            </a:r>
            <a:endParaRPr/>
          </a:p>
        </p:txBody>
      </p:sp>
      <p:pic>
        <p:nvPicPr>
          <p:cNvPr descr="Screen Shot 2021-05-04 at 1.28.53 PM.png" id="957" name="Google Shape;957;p90"/>
          <p:cNvPicPr preferRelativeResize="0"/>
          <p:nvPr/>
        </p:nvPicPr>
        <p:blipFill rotWithShape="1">
          <a:blip r:embed="rId3">
            <a:alphaModFix/>
          </a:blip>
          <a:srcRect b="0" l="9374" r="2682" t="28815"/>
          <a:stretch/>
        </p:blipFill>
        <p:spPr>
          <a:xfrm>
            <a:off x="1362796" y="1032093"/>
            <a:ext cx="6570365" cy="2811312"/>
          </a:xfrm>
          <a:prstGeom prst="rect">
            <a:avLst/>
          </a:prstGeom>
          <a:noFill/>
          <a:ln>
            <a:noFill/>
          </a:ln>
        </p:spPr>
      </p:pic>
      <p:sp>
        <p:nvSpPr>
          <p:cNvPr id="958" name="Google Shape;958;p90"/>
          <p:cNvSpPr txBox="1"/>
          <p:nvPr/>
        </p:nvSpPr>
        <p:spPr>
          <a:xfrm>
            <a:off x="1208724" y="4079925"/>
            <a:ext cx="7155300" cy="315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1" i="0" lang="en" sz="1700" u="none" cap="none" strike="noStrike">
                <a:solidFill>
                  <a:srgbClr val="000000"/>
                </a:solidFill>
                <a:latin typeface="Saira"/>
                <a:ea typeface="Saira"/>
                <a:cs typeface="Saira"/>
                <a:sym typeface="Saira"/>
              </a:rPr>
              <a:t>Gradiente político:</a:t>
            </a:r>
            <a:r>
              <a:rPr b="0" i="0" lang="en" sz="1700" u="none" cap="none" strike="noStrike">
                <a:solidFill>
                  <a:srgbClr val="000000"/>
                </a:solidFill>
                <a:latin typeface="Saira"/>
                <a:ea typeface="Saira"/>
                <a:cs typeface="Saira"/>
                <a:sym typeface="Saira"/>
              </a:rPr>
              <a:t> permite modelar un espacio de acción continuo</a:t>
            </a:r>
            <a:endParaRPr sz="500"/>
          </a:p>
        </p:txBody>
      </p:sp>
      <p:sp>
        <p:nvSpPr>
          <p:cNvPr id="959" name="Google Shape;959;p90"/>
          <p:cNvSpPr txBox="1"/>
          <p:nvPr/>
        </p:nvSpPr>
        <p:spPr>
          <a:xfrm>
            <a:off x="1509100" y="1117907"/>
            <a:ext cx="3348600" cy="3465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Aprendizaje de la política</a:t>
            </a:r>
            <a:endParaRPr sz="5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3" name="Shape 963"/>
        <p:cNvGrpSpPr/>
        <p:nvPr/>
      </p:nvGrpSpPr>
      <p:grpSpPr>
        <a:xfrm>
          <a:off x="0" y="0"/>
          <a:ext cx="0" cy="0"/>
          <a:chOff x="0" y="0"/>
          <a:chExt cx="0" cy="0"/>
        </a:xfrm>
      </p:grpSpPr>
      <p:sp>
        <p:nvSpPr>
          <p:cNvPr id="964" name="Google Shape;964;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65" name="Google Shape;965;p91"/>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rgbClr val="FFFFFF"/>
              </a:buClr>
              <a:buSzPts val="1800"/>
              <a:buFont typeface="Saira"/>
              <a:buNone/>
            </a:pPr>
            <a:r>
              <a:t/>
            </a:r>
            <a:endParaRPr sz="1800">
              <a:solidFill>
                <a:srgbClr val="FFFFFF"/>
              </a:solidFill>
              <a:latin typeface="Saira"/>
              <a:ea typeface="Saira"/>
              <a:cs typeface="Saira"/>
              <a:sym typeface="Saira"/>
            </a:endParaRPr>
          </a:p>
        </p:txBody>
      </p:sp>
      <p:sp>
        <p:nvSpPr>
          <p:cNvPr id="966" name="Google Shape;966;p91"/>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14300" lvl="0" marL="228600" rtl="0" algn="l">
              <a:lnSpc>
                <a:spcPct val="100000"/>
              </a:lnSpc>
              <a:spcBef>
                <a:spcPts val="0"/>
              </a:spcBef>
              <a:spcAft>
                <a:spcPts val="0"/>
              </a:spcAft>
              <a:buSzPts val="1900"/>
              <a:buNone/>
            </a:pPr>
            <a:r>
              <a:t/>
            </a:r>
            <a:endParaRPr sz="1900">
              <a:solidFill>
                <a:srgbClr val="000000"/>
              </a:solidFill>
              <a:latin typeface="Saira"/>
              <a:ea typeface="Saira"/>
              <a:cs typeface="Saira"/>
              <a:sym typeface="Saira"/>
            </a:endParaRPr>
          </a:p>
        </p:txBody>
      </p:sp>
      <p:pic>
        <p:nvPicPr>
          <p:cNvPr descr="Screen Shot 2021-05-05 at 12.43.56 PM.png" id="967" name="Google Shape;967;p91"/>
          <p:cNvPicPr preferRelativeResize="0"/>
          <p:nvPr/>
        </p:nvPicPr>
        <p:blipFill rotWithShape="1">
          <a:blip r:embed="rId3">
            <a:alphaModFix/>
          </a:blip>
          <a:srcRect b="0" l="0" r="0" t="0"/>
          <a:stretch/>
        </p:blipFill>
        <p:spPr>
          <a:xfrm>
            <a:off x="1166433" y="3365709"/>
            <a:ext cx="6858002" cy="958445"/>
          </a:xfrm>
          <a:prstGeom prst="rect">
            <a:avLst/>
          </a:prstGeom>
          <a:noFill/>
          <a:ln>
            <a:noFill/>
          </a:ln>
        </p:spPr>
      </p:pic>
      <p:pic>
        <p:nvPicPr>
          <p:cNvPr descr="Screen Shot 2021-05-05 at 12.43.38 PM.png" id="968" name="Google Shape;968;p91"/>
          <p:cNvPicPr preferRelativeResize="0"/>
          <p:nvPr/>
        </p:nvPicPr>
        <p:blipFill rotWithShape="1">
          <a:blip r:embed="rId4">
            <a:alphaModFix/>
          </a:blip>
          <a:srcRect b="0" l="0" r="0" t="0"/>
          <a:stretch/>
        </p:blipFill>
        <p:spPr>
          <a:xfrm>
            <a:off x="1241216" y="1968465"/>
            <a:ext cx="6858000" cy="60628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74" name="Google Shape;974;p92"/>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La “máquina"</a:t>
            </a:r>
            <a:endParaRPr/>
          </a:p>
        </p:txBody>
      </p:sp>
      <p:pic>
        <p:nvPicPr>
          <p:cNvPr descr="Screen Shot 2021-05-05 at 12.50.07 PM.png" id="975" name="Google Shape;975;p92"/>
          <p:cNvPicPr preferRelativeResize="0"/>
          <p:nvPr/>
        </p:nvPicPr>
        <p:blipFill rotWithShape="1">
          <a:blip r:embed="rId3">
            <a:alphaModFix/>
          </a:blip>
          <a:srcRect b="0" l="0" r="0" t="0"/>
          <a:stretch/>
        </p:blipFill>
        <p:spPr>
          <a:xfrm>
            <a:off x="1293289" y="761617"/>
            <a:ext cx="6858001" cy="394539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81" name="Google Shape;981;p9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rgbClr val="FFFFFF"/>
              </a:buClr>
              <a:buSzPts val="1800"/>
              <a:buFont typeface="Saira"/>
              <a:buNone/>
            </a:pPr>
            <a:r>
              <a:t/>
            </a:r>
            <a:endParaRPr sz="1800">
              <a:solidFill>
                <a:srgbClr val="FFFFFF"/>
              </a:solidFill>
              <a:latin typeface="Saira"/>
              <a:ea typeface="Saira"/>
              <a:cs typeface="Saira"/>
              <a:sym typeface="Saira"/>
            </a:endParaRPr>
          </a:p>
        </p:txBody>
      </p:sp>
      <p:pic>
        <p:nvPicPr>
          <p:cNvPr descr="Screen Shot 2021-05-05 at 12.49.36 PM.png" id="982" name="Google Shape;982;p93"/>
          <p:cNvPicPr preferRelativeResize="0"/>
          <p:nvPr/>
        </p:nvPicPr>
        <p:blipFill rotWithShape="1">
          <a:blip r:embed="rId3">
            <a:alphaModFix/>
          </a:blip>
          <a:srcRect b="0" l="0" r="0" t="0"/>
          <a:stretch/>
        </p:blipFill>
        <p:spPr>
          <a:xfrm rot="5400000">
            <a:off x="2887937" y="471264"/>
            <a:ext cx="5074226" cy="410639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6" name="Shape 986"/>
        <p:cNvGrpSpPr/>
        <p:nvPr/>
      </p:nvGrpSpPr>
      <p:grpSpPr>
        <a:xfrm>
          <a:off x="0" y="0"/>
          <a:ext cx="0" cy="0"/>
          <a:chOff x="0" y="0"/>
          <a:chExt cx="0" cy="0"/>
        </a:xfrm>
      </p:grpSpPr>
      <p:sp>
        <p:nvSpPr>
          <p:cNvPr id="987" name="Google Shape;987;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88" name="Google Shape;988;p9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rgbClr val="FFFFFF"/>
              </a:buClr>
              <a:buSzPts val="1800"/>
              <a:buFont typeface="Saira"/>
              <a:buNone/>
            </a:pPr>
            <a:r>
              <a:t/>
            </a:r>
            <a:endParaRPr sz="1800">
              <a:solidFill>
                <a:srgbClr val="FFFFFF"/>
              </a:solidFill>
              <a:latin typeface="Saira"/>
              <a:ea typeface="Saira"/>
              <a:cs typeface="Saira"/>
              <a:sym typeface="Saira"/>
            </a:endParaRPr>
          </a:p>
        </p:txBody>
      </p:sp>
      <p:sp>
        <p:nvSpPr>
          <p:cNvPr id="989" name="Google Shape;989;p94"/>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14300" lvl="0" marL="228600" rtl="0" algn="l">
              <a:lnSpc>
                <a:spcPct val="100000"/>
              </a:lnSpc>
              <a:spcBef>
                <a:spcPts val="0"/>
              </a:spcBef>
              <a:spcAft>
                <a:spcPts val="0"/>
              </a:spcAft>
              <a:buSzPts val="1900"/>
              <a:buNone/>
            </a:pPr>
            <a:r>
              <a:t/>
            </a:r>
            <a:endParaRPr sz="1900">
              <a:solidFill>
                <a:srgbClr val="000000"/>
              </a:solidFill>
              <a:latin typeface="Saira"/>
              <a:ea typeface="Saira"/>
              <a:cs typeface="Saira"/>
              <a:sym typeface="Saira"/>
            </a:endParaRPr>
          </a:p>
        </p:txBody>
      </p:sp>
      <p:pic>
        <p:nvPicPr>
          <p:cNvPr descr="Screen Shot 2021-05-04 at 3.42.08 PM.png" id="990" name="Google Shape;990;p94"/>
          <p:cNvPicPr preferRelativeResize="0"/>
          <p:nvPr/>
        </p:nvPicPr>
        <p:blipFill rotWithShape="1">
          <a:blip r:embed="rId3">
            <a:alphaModFix/>
          </a:blip>
          <a:srcRect b="0" l="0" r="0" t="0"/>
          <a:stretch/>
        </p:blipFill>
        <p:spPr>
          <a:xfrm>
            <a:off x="1143000" y="761157"/>
            <a:ext cx="6858002" cy="3621187"/>
          </a:xfrm>
          <a:prstGeom prst="rect">
            <a:avLst/>
          </a:prstGeom>
          <a:noFill/>
          <a:ln>
            <a:noFill/>
          </a:ln>
        </p:spPr>
      </p:pic>
      <p:pic>
        <p:nvPicPr>
          <p:cNvPr descr="Screen Shot 2021-05-04 at 3.35.54 PM.png" id="991" name="Google Shape;991;p94"/>
          <p:cNvPicPr preferRelativeResize="0"/>
          <p:nvPr/>
        </p:nvPicPr>
        <p:blipFill rotWithShape="1">
          <a:blip r:embed="rId4">
            <a:alphaModFix/>
          </a:blip>
          <a:srcRect b="0" l="0" r="0" t="0"/>
          <a:stretch/>
        </p:blipFill>
        <p:spPr>
          <a:xfrm>
            <a:off x="1209972" y="886085"/>
            <a:ext cx="6858002" cy="3621187"/>
          </a:xfrm>
          <a:prstGeom prst="rect">
            <a:avLst/>
          </a:prstGeom>
          <a:noFill/>
          <a:ln>
            <a:noFill/>
          </a:ln>
        </p:spPr>
      </p:pic>
      <p:pic>
        <p:nvPicPr>
          <p:cNvPr descr="Screen Shot 2021-05-04 at 3.35.43 PM.png" id="992" name="Google Shape;992;p94"/>
          <p:cNvPicPr preferRelativeResize="0"/>
          <p:nvPr/>
        </p:nvPicPr>
        <p:blipFill rotWithShape="1">
          <a:blip r:embed="rId5">
            <a:alphaModFix/>
          </a:blip>
          <a:srcRect b="0" l="0" r="0" t="0"/>
          <a:stretch/>
        </p:blipFill>
        <p:spPr>
          <a:xfrm>
            <a:off x="3256916" y="133945"/>
            <a:ext cx="2898059" cy="5143500"/>
          </a:xfrm>
          <a:prstGeom prst="rect">
            <a:avLst/>
          </a:prstGeom>
          <a:noFill/>
          <a:ln>
            <a:noFill/>
          </a:ln>
        </p:spPr>
      </p:pic>
      <p:pic>
        <p:nvPicPr>
          <p:cNvPr descr="Screen Shot 2021-05-04 at 3.35.00 PM.png" id="993" name="Google Shape;993;p94"/>
          <p:cNvPicPr preferRelativeResize="0"/>
          <p:nvPr/>
        </p:nvPicPr>
        <p:blipFill rotWithShape="1">
          <a:blip r:embed="rId6">
            <a:alphaModFix/>
          </a:blip>
          <a:srcRect b="0" l="0" r="0" t="0"/>
          <a:stretch/>
        </p:blipFill>
        <p:spPr>
          <a:xfrm>
            <a:off x="3348479" y="200918"/>
            <a:ext cx="2848878" cy="5143500"/>
          </a:xfrm>
          <a:prstGeom prst="rect">
            <a:avLst/>
          </a:prstGeom>
          <a:noFill/>
          <a:ln>
            <a:noFill/>
          </a:ln>
        </p:spPr>
      </p:pic>
      <p:pic>
        <p:nvPicPr>
          <p:cNvPr descr="Screen Shot 2021-05-04 at 3.34.36 PM.png" id="994" name="Google Shape;994;p94"/>
          <p:cNvPicPr preferRelativeResize="0"/>
          <p:nvPr/>
        </p:nvPicPr>
        <p:blipFill rotWithShape="1">
          <a:blip r:embed="rId7">
            <a:alphaModFix/>
          </a:blip>
          <a:srcRect b="0" l="0" r="0" t="0"/>
          <a:stretch/>
        </p:blipFill>
        <p:spPr>
          <a:xfrm>
            <a:off x="3954987" y="267891"/>
            <a:ext cx="1769807" cy="5143500"/>
          </a:xfrm>
          <a:prstGeom prst="rect">
            <a:avLst/>
          </a:prstGeom>
          <a:noFill/>
          <a:ln>
            <a:noFill/>
          </a:ln>
        </p:spPr>
      </p:pic>
      <p:pic>
        <p:nvPicPr>
          <p:cNvPr descr="Screen Shot 2021-05-04 at 3.34.21 PM.png" id="995" name="Google Shape;995;p94"/>
          <p:cNvPicPr preferRelativeResize="0"/>
          <p:nvPr/>
        </p:nvPicPr>
        <p:blipFill rotWithShape="1">
          <a:blip r:embed="rId8">
            <a:alphaModFix/>
          </a:blip>
          <a:srcRect b="0" l="0" r="0" t="0"/>
          <a:stretch/>
        </p:blipFill>
        <p:spPr>
          <a:xfrm>
            <a:off x="4056924" y="334863"/>
            <a:ext cx="1699877" cy="5143500"/>
          </a:xfrm>
          <a:prstGeom prst="rect">
            <a:avLst/>
          </a:prstGeom>
          <a:noFill/>
          <a:ln>
            <a:noFill/>
          </a:ln>
        </p:spPr>
      </p:pic>
      <p:pic>
        <p:nvPicPr>
          <p:cNvPr descr="Screen Shot 2021-05-04 at 3.34.03 PM.png" id="996" name="Google Shape;996;p94"/>
          <p:cNvPicPr preferRelativeResize="0"/>
          <p:nvPr/>
        </p:nvPicPr>
        <p:blipFill rotWithShape="1">
          <a:blip r:embed="rId9">
            <a:alphaModFix/>
          </a:blip>
          <a:srcRect b="0" l="0" r="0" t="0"/>
          <a:stretch/>
        </p:blipFill>
        <p:spPr>
          <a:xfrm>
            <a:off x="4107388" y="401836"/>
            <a:ext cx="1732896" cy="5143501"/>
          </a:xfrm>
          <a:prstGeom prst="rect">
            <a:avLst/>
          </a:prstGeom>
          <a:noFill/>
          <a:ln>
            <a:noFill/>
          </a:ln>
        </p:spPr>
      </p:pic>
      <p:pic>
        <p:nvPicPr>
          <p:cNvPr descr="Screen Shot 2021-05-04 at 3.33.23 PM.png" id="997" name="Google Shape;997;p94"/>
          <p:cNvPicPr preferRelativeResize="0"/>
          <p:nvPr/>
        </p:nvPicPr>
        <p:blipFill rotWithShape="1">
          <a:blip r:embed="rId10">
            <a:alphaModFix/>
          </a:blip>
          <a:srcRect b="0" l="0" r="0" t="0"/>
          <a:stretch/>
        </p:blipFill>
        <p:spPr>
          <a:xfrm>
            <a:off x="4696818" y="92101"/>
            <a:ext cx="1769807" cy="51435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03" name="Google Shape;1003;p95"/>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80000"/>
              </a:lnSpc>
              <a:spcBef>
                <a:spcPts val="0"/>
              </a:spcBef>
              <a:spcAft>
                <a:spcPts val="0"/>
              </a:spcAft>
              <a:buSzPts val="1400"/>
              <a:buChar char="●"/>
            </a:pPr>
            <a:r>
              <a:rPr lang="en" sz="1400">
                <a:solidFill>
                  <a:srgbClr val="000000"/>
                </a:solidFill>
                <a:latin typeface="Saira"/>
                <a:ea typeface="Saira"/>
                <a:cs typeface="Saira"/>
                <a:sym typeface="Saira"/>
              </a:rPr>
              <a:t>Fundamentos:</a:t>
            </a:r>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Agentes que actúan en el entorno</a:t>
            </a:r>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Pares estado-acción: maximizar las recompensas futuras</a:t>
            </a:r>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Descuento</a:t>
            </a:r>
            <a:endParaRPr/>
          </a:p>
          <a:p>
            <a:pPr indent="-177800" lvl="0" marL="177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Aprendizaje </a:t>
            </a:r>
            <a:r>
              <a:rPr b="1" i="1" lang="en" sz="1400">
                <a:latin typeface="Saira"/>
                <a:ea typeface="Saira"/>
                <a:cs typeface="Saira"/>
                <a:sym typeface="Saira"/>
              </a:rPr>
              <a:t>Q</a:t>
            </a:r>
            <a:endParaRPr b="1" sz="1400">
              <a:latin typeface="Encode Sans"/>
              <a:ea typeface="Encode Sans"/>
              <a:cs typeface="Encode Sans"/>
              <a:sym typeface="Encode Sans"/>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Función </a:t>
            </a:r>
            <a:r>
              <a:rPr b="1" i="1" lang="en">
                <a:latin typeface="Saira"/>
                <a:ea typeface="Saira"/>
                <a:cs typeface="Saira"/>
                <a:sym typeface="Saira"/>
              </a:rPr>
              <a:t>Q</a:t>
            </a:r>
            <a:r>
              <a:rPr lang="en" sz="1400">
                <a:solidFill>
                  <a:srgbClr val="000000"/>
                </a:solidFill>
                <a:latin typeface="Saira"/>
                <a:ea typeface="Saira"/>
                <a:cs typeface="Saira"/>
                <a:sym typeface="Saira"/>
              </a:rPr>
              <a:t>: recompensa total esperada dada </a:t>
            </a:r>
            <a:r>
              <a:rPr b="1" i="1" lang="en">
                <a:latin typeface="Saira"/>
                <a:ea typeface="Saira"/>
                <a:cs typeface="Saira"/>
                <a:sym typeface="Saira"/>
              </a:rPr>
              <a:t>s</a:t>
            </a:r>
            <a:r>
              <a:rPr b="1" lang="en" sz="1400">
                <a:solidFill>
                  <a:srgbClr val="000000"/>
                </a:solidFill>
                <a:latin typeface="Saira"/>
                <a:ea typeface="Saira"/>
                <a:cs typeface="Saira"/>
                <a:sym typeface="Saira"/>
              </a:rPr>
              <a:t>, </a:t>
            </a:r>
            <a:r>
              <a:rPr b="1" i="1" lang="en">
                <a:latin typeface="Saira"/>
                <a:ea typeface="Saira"/>
                <a:cs typeface="Saira"/>
                <a:sym typeface="Saira"/>
              </a:rPr>
              <a:t>a</a:t>
            </a:r>
            <a:endParaRPr b="1"/>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Política determinada por la selección de la acción que maximiza la función </a:t>
            </a:r>
            <a:r>
              <a:rPr b="1" i="1" lang="en">
                <a:latin typeface="Saira"/>
                <a:ea typeface="Saira"/>
                <a:cs typeface="Saira"/>
                <a:sym typeface="Saira"/>
              </a:rPr>
              <a:t>Q</a:t>
            </a:r>
            <a:endParaRPr b="1"/>
          </a:p>
          <a:p>
            <a:pPr indent="-177800" lvl="0" marL="177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Gradiente de la política</a:t>
            </a:r>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Aprender y optimizar la política directamente</a:t>
            </a:r>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Aplicable a espacios de acción continuos</a:t>
            </a:r>
            <a:endParaRPr/>
          </a:p>
        </p:txBody>
      </p:sp>
      <p:sp>
        <p:nvSpPr>
          <p:cNvPr id="1004" name="Google Shape;1004;p95"/>
          <p:cNvSpPr txBox="1"/>
          <p:nvPr>
            <p:ph type="title"/>
          </p:nvPr>
        </p:nvSpPr>
        <p:spPr>
          <a:xfrm>
            <a:off x="115075" y="400"/>
            <a:ext cx="89589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1900"/>
              <a:buFont typeface="Helvetica Neue"/>
              <a:buNone/>
            </a:pPr>
            <a:r>
              <a:rPr lang="en" sz="1800"/>
              <a:t>Resumen del aprendizaje por refuerzo profundo (</a:t>
            </a:r>
            <a:r>
              <a:rPr i="1" lang="en" sz="1800"/>
              <a:t>Deep Reinforcement Learning</a:t>
            </a:r>
            <a:r>
              <a:rPr lang="en" sz="1800"/>
              <a:t>)</a:t>
            </a:r>
            <a:endParaRPr sz="18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10" name="Google Shape;1010;p9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100"/>
              <a:t>Resumen del aprendizaje por refuerzo</a:t>
            </a:r>
            <a:endParaRPr/>
          </a:p>
        </p:txBody>
      </p:sp>
      <p:sp>
        <p:nvSpPr>
          <p:cNvPr id="1011" name="Google Shape;1011;p96"/>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84150" lvl="0" marL="177800" rtl="0" algn="l">
              <a:lnSpc>
                <a:spcPct val="100000"/>
              </a:lnSpc>
              <a:spcBef>
                <a:spcPts val="0"/>
              </a:spcBef>
              <a:spcAft>
                <a:spcPts val="0"/>
              </a:spcAft>
              <a:buSzPts val="1500"/>
              <a:buChar char="●"/>
            </a:pPr>
            <a:r>
              <a:rPr lang="en" sz="1500">
                <a:solidFill>
                  <a:srgbClr val="000000"/>
                </a:solidFill>
                <a:latin typeface="Saira"/>
                <a:ea typeface="Saira"/>
                <a:cs typeface="Saira"/>
                <a:sym typeface="Saira"/>
              </a:rPr>
              <a:t>Aprendizaje semi-supervisado ("pérdida externa"), pero cualitativamente muy diferente </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En general el aprendizaje automático solía ser para una tarea específica </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El refuerzo es más flexible en el aprendizaje de las reglas a través de la interacción con el sistema</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Más cerca del concepto de aprendizaje de los animales</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Más cercano a la IA</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Se puede entrenar utilizando jugadas anteriores</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Se puede entrenar de forma puramente autónoma (prueba y error)</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Puede entrenarse mediante simulaciones (¡GAN!) y luego aplicarse al mundo real</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Ejemplos: Go, coches autodirigidos, comercio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Procesamiento del Lenguaje Natural (NLP)</a:t>
            </a:r>
            <a:endParaRPr/>
          </a:p>
        </p:txBody>
      </p:sp>
      <p:sp>
        <p:nvSpPr>
          <p:cNvPr id="173" name="Google Shape;17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25"/>
          <p:cNvSpPr/>
          <p:nvPr/>
        </p:nvSpPr>
        <p:spPr>
          <a:xfrm>
            <a:off x="4583215" y="3474607"/>
            <a:ext cx="1817100" cy="920400"/>
          </a:xfrm>
          <a:prstGeom prst="roundRect">
            <a:avLst>
              <a:gd fmla="val 17715"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“Una obra maestra. Inmejorable."</a:t>
            </a:r>
            <a:endParaRPr sz="500"/>
          </a:p>
        </p:txBody>
      </p:sp>
      <p:sp>
        <p:nvSpPr>
          <p:cNvPr id="175" name="Google Shape;175;p25"/>
          <p:cNvSpPr/>
          <p:nvPr/>
        </p:nvSpPr>
        <p:spPr>
          <a:xfrm>
            <a:off x="628838" y="1115039"/>
            <a:ext cx="1779300" cy="8592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Compleción de texto</a:t>
            </a:r>
            <a:endParaRPr sz="500"/>
          </a:p>
        </p:txBody>
      </p:sp>
      <p:sp>
        <p:nvSpPr>
          <p:cNvPr id="176" name="Google Shape;176;p25"/>
          <p:cNvSpPr/>
          <p:nvPr/>
        </p:nvSpPr>
        <p:spPr>
          <a:xfrm>
            <a:off x="628838" y="3505152"/>
            <a:ext cx="1779300" cy="8592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Análisis de sentimiento</a:t>
            </a:r>
            <a:endParaRPr sz="500"/>
          </a:p>
        </p:txBody>
      </p:sp>
      <p:sp>
        <p:nvSpPr>
          <p:cNvPr id="177" name="Google Shape;177;p25"/>
          <p:cNvSpPr/>
          <p:nvPr/>
        </p:nvSpPr>
        <p:spPr>
          <a:xfrm>
            <a:off x="628838" y="2310095"/>
            <a:ext cx="1779300" cy="8592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Traducción</a:t>
            </a:r>
            <a:endParaRPr sz="500"/>
          </a:p>
        </p:txBody>
      </p:sp>
      <p:sp>
        <p:nvSpPr>
          <p:cNvPr id="178" name="Google Shape;178;p25"/>
          <p:cNvSpPr/>
          <p:nvPr/>
        </p:nvSpPr>
        <p:spPr>
          <a:xfrm>
            <a:off x="2670586" y="3474607"/>
            <a:ext cx="1817100" cy="920400"/>
          </a:xfrm>
          <a:prstGeom prst="roundRect">
            <a:avLst>
              <a:gd fmla="val 17715"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“Me pareció una película mediocre"</a:t>
            </a:r>
            <a:endParaRPr sz="500"/>
          </a:p>
        </p:txBody>
      </p:sp>
      <p:grpSp>
        <p:nvGrpSpPr>
          <p:cNvPr id="179" name="Google Shape;179;p25"/>
          <p:cNvGrpSpPr/>
          <p:nvPr/>
        </p:nvGrpSpPr>
        <p:grpSpPr>
          <a:xfrm>
            <a:off x="4756791" y="4061673"/>
            <a:ext cx="1395743" cy="239738"/>
            <a:chOff x="17299" y="0"/>
            <a:chExt cx="3721981" cy="639300"/>
          </a:xfrm>
        </p:grpSpPr>
        <p:sp>
          <p:nvSpPr>
            <p:cNvPr id="180" name="Google Shape;180;p25"/>
            <p:cNvSpPr/>
            <p:nvPr/>
          </p:nvSpPr>
          <p:spPr>
            <a:xfrm>
              <a:off x="17299"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181" name="Google Shape;181;p25"/>
            <p:cNvSpPr/>
            <p:nvPr/>
          </p:nvSpPr>
          <p:spPr>
            <a:xfrm>
              <a:off x="1542139"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182" name="Google Shape;182;p25"/>
            <p:cNvSpPr/>
            <p:nvPr/>
          </p:nvSpPr>
          <p:spPr>
            <a:xfrm>
              <a:off x="779719"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183" name="Google Shape;183;p25"/>
            <p:cNvSpPr/>
            <p:nvPr/>
          </p:nvSpPr>
          <p:spPr>
            <a:xfrm>
              <a:off x="2304560"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184" name="Google Shape;184;p25"/>
            <p:cNvSpPr/>
            <p:nvPr/>
          </p:nvSpPr>
          <p:spPr>
            <a:xfrm>
              <a:off x="3066980"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grpSp>
      <p:sp>
        <p:nvSpPr>
          <p:cNvPr id="185" name="Google Shape;185;p25"/>
          <p:cNvSpPr/>
          <p:nvPr/>
        </p:nvSpPr>
        <p:spPr>
          <a:xfrm>
            <a:off x="2536452" y="1084494"/>
            <a:ext cx="3306600" cy="920400"/>
          </a:xfrm>
          <a:prstGeom prst="roundRect">
            <a:avLst>
              <a:gd fmla="val 17715"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“Para las vacaciones de verano estamos pensando ir a la …”</a:t>
            </a:r>
            <a:endParaRPr sz="500"/>
          </a:p>
        </p:txBody>
      </p:sp>
      <p:grpSp>
        <p:nvGrpSpPr>
          <p:cNvPr id="186" name="Google Shape;186;p25"/>
          <p:cNvGrpSpPr/>
          <p:nvPr/>
        </p:nvGrpSpPr>
        <p:grpSpPr>
          <a:xfrm>
            <a:off x="3060532" y="1808497"/>
            <a:ext cx="3024583" cy="476213"/>
            <a:chOff x="1149529" y="260349"/>
            <a:chExt cx="8065555" cy="1269900"/>
          </a:xfrm>
        </p:grpSpPr>
        <p:cxnSp>
          <p:nvCxnSpPr>
            <p:cNvPr id="187" name="Google Shape;187;p25"/>
            <p:cNvCxnSpPr/>
            <p:nvPr/>
          </p:nvCxnSpPr>
          <p:spPr>
            <a:xfrm>
              <a:off x="1149529" y="260349"/>
              <a:ext cx="1269900" cy="1269900"/>
            </a:xfrm>
            <a:prstGeom prst="straightConnector1">
              <a:avLst/>
            </a:prstGeom>
            <a:noFill/>
            <a:ln>
              <a:noFill/>
            </a:ln>
          </p:spPr>
        </p:cxnSp>
        <p:cxnSp>
          <p:nvCxnSpPr>
            <p:cNvPr id="188" name="Google Shape;188;p25"/>
            <p:cNvCxnSpPr/>
            <p:nvPr/>
          </p:nvCxnSpPr>
          <p:spPr>
            <a:xfrm>
              <a:off x="3746272" y="260349"/>
              <a:ext cx="1269900" cy="1269900"/>
            </a:xfrm>
            <a:prstGeom prst="straightConnector1">
              <a:avLst/>
            </a:prstGeom>
            <a:noFill/>
            <a:ln>
              <a:noFill/>
            </a:ln>
          </p:spPr>
        </p:cxnSp>
        <p:cxnSp>
          <p:nvCxnSpPr>
            <p:cNvPr id="189" name="Google Shape;189;p25"/>
            <p:cNvCxnSpPr/>
            <p:nvPr/>
          </p:nvCxnSpPr>
          <p:spPr>
            <a:xfrm>
              <a:off x="6343014" y="260349"/>
              <a:ext cx="1269900" cy="1269900"/>
            </a:xfrm>
            <a:prstGeom prst="straightConnector1">
              <a:avLst/>
            </a:prstGeom>
            <a:noFill/>
            <a:ln>
              <a:noFill/>
            </a:ln>
          </p:spPr>
        </p:cxnSp>
        <p:cxnSp>
          <p:nvCxnSpPr>
            <p:cNvPr id="190" name="Google Shape;190;p25"/>
            <p:cNvCxnSpPr/>
            <p:nvPr/>
          </p:nvCxnSpPr>
          <p:spPr>
            <a:xfrm>
              <a:off x="7945184" y="260349"/>
              <a:ext cx="1269900" cy="1269900"/>
            </a:xfrm>
            <a:prstGeom prst="straightConnector1">
              <a:avLst/>
            </a:prstGeom>
            <a:noFill/>
            <a:ln>
              <a:noFill/>
            </a:ln>
          </p:spPr>
        </p:cxnSp>
      </p:grpSp>
      <p:sp>
        <p:nvSpPr>
          <p:cNvPr id="191" name="Google Shape;191;p25"/>
          <p:cNvSpPr/>
          <p:nvPr/>
        </p:nvSpPr>
        <p:spPr>
          <a:xfrm>
            <a:off x="2555262" y="2230175"/>
            <a:ext cx="3306600" cy="920400"/>
          </a:xfrm>
          <a:prstGeom prst="roundRect">
            <a:avLst>
              <a:gd fmla="val 17715"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“El gato está debajo de la mesa”</a:t>
            </a:r>
            <a:endParaRPr sz="500"/>
          </a:p>
        </p:txBody>
      </p:sp>
      <p:sp>
        <p:nvSpPr>
          <p:cNvPr id="192" name="Google Shape;192;p25"/>
          <p:cNvSpPr txBox="1"/>
          <p:nvPr/>
        </p:nvSpPr>
        <p:spPr>
          <a:xfrm>
            <a:off x="3114364" y="2746310"/>
            <a:ext cx="2188200" cy="3675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Courier"/>
              <a:buNone/>
            </a:pPr>
            <a:r>
              <a:rPr b="0" i="0" lang="en" sz="1100" u="none" cap="none" strike="noStrike">
                <a:solidFill>
                  <a:srgbClr val="5E5E5E"/>
                </a:solidFill>
                <a:latin typeface="Courier"/>
                <a:ea typeface="Courier"/>
                <a:cs typeface="Courier"/>
                <a:sym typeface="Courier"/>
              </a:rPr>
              <a:t>The cat is under the table</a:t>
            </a:r>
            <a:endParaRPr sz="500"/>
          </a:p>
        </p:txBody>
      </p:sp>
      <p:grpSp>
        <p:nvGrpSpPr>
          <p:cNvPr id="193" name="Google Shape;193;p25"/>
          <p:cNvGrpSpPr/>
          <p:nvPr/>
        </p:nvGrpSpPr>
        <p:grpSpPr>
          <a:xfrm>
            <a:off x="3307866" y="4061673"/>
            <a:ext cx="542686" cy="239738"/>
            <a:chOff x="17299" y="0"/>
            <a:chExt cx="1447162" cy="639300"/>
          </a:xfrm>
        </p:grpSpPr>
        <p:sp>
          <p:nvSpPr>
            <p:cNvPr id="194" name="Google Shape;194;p25"/>
            <p:cNvSpPr/>
            <p:nvPr/>
          </p:nvSpPr>
          <p:spPr>
            <a:xfrm>
              <a:off x="17299"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195" name="Google Shape;195;p25"/>
            <p:cNvSpPr/>
            <p:nvPr/>
          </p:nvSpPr>
          <p:spPr>
            <a:xfrm>
              <a:off x="792161"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grpSp>
      <p:grpSp>
        <p:nvGrpSpPr>
          <p:cNvPr id="196" name="Google Shape;196;p25"/>
          <p:cNvGrpSpPr/>
          <p:nvPr/>
        </p:nvGrpSpPr>
        <p:grpSpPr>
          <a:xfrm>
            <a:off x="6495843" y="1125713"/>
            <a:ext cx="1779300" cy="3129289"/>
            <a:chOff x="0" y="0"/>
            <a:chExt cx="4744800" cy="8344770"/>
          </a:xfrm>
        </p:grpSpPr>
        <p:sp>
          <p:nvSpPr>
            <p:cNvPr id="197" name="Google Shape;197;p25"/>
            <p:cNvSpPr/>
            <p:nvPr/>
          </p:nvSpPr>
          <p:spPr>
            <a:xfrm>
              <a:off x="0" y="0"/>
              <a:ext cx="4744800" cy="22914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Resumen automático</a:t>
              </a:r>
              <a:endParaRPr sz="500"/>
            </a:p>
          </p:txBody>
        </p:sp>
        <p:sp>
          <p:nvSpPr>
            <p:cNvPr id="198" name="Google Shape;198;p25"/>
            <p:cNvSpPr/>
            <p:nvPr/>
          </p:nvSpPr>
          <p:spPr>
            <a:xfrm>
              <a:off x="0" y="4035580"/>
              <a:ext cx="4744800" cy="22914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Text to speech</a:t>
              </a:r>
              <a:endParaRPr sz="500"/>
            </a:p>
          </p:txBody>
        </p:sp>
        <p:sp>
          <p:nvSpPr>
            <p:cNvPr id="199" name="Google Shape;199;p25"/>
            <p:cNvSpPr/>
            <p:nvPr/>
          </p:nvSpPr>
          <p:spPr>
            <a:xfrm>
              <a:off x="0" y="2017790"/>
              <a:ext cx="4744800" cy="22914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Word-sense disambiguation</a:t>
              </a:r>
              <a:endParaRPr sz="500"/>
            </a:p>
          </p:txBody>
        </p:sp>
        <p:sp>
          <p:nvSpPr>
            <p:cNvPr id="200" name="Google Shape;200;p25"/>
            <p:cNvSpPr/>
            <p:nvPr/>
          </p:nvSpPr>
          <p:spPr>
            <a:xfrm>
              <a:off x="0" y="6053370"/>
              <a:ext cx="4744800" cy="22914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500"/>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17" name="Google Shape;1017;p9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Resumen - Discusión</a:t>
            </a:r>
            <a:endParaRPr/>
          </a:p>
        </p:txBody>
      </p:sp>
      <p:sp>
        <p:nvSpPr>
          <p:cNvPr id="1018" name="Google Shape;1018;p97"/>
          <p:cNvSpPr txBox="1"/>
          <p:nvPr>
            <p:ph idx="1" type="body"/>
          </p:nvPr>
        </p:nvSpPr>
        <p:spPr>
          <a:xfrm>
            <a:off x="311700" y="681638"/>
            <a:ext cx="8520600" cy="3734700"/>
          </a:xfrm>
          <a:prstGeom prst="rect">
            <a:avLst/>
          </a:prstGeom>
          <a:noFill/>
          <a:ln>
            <a:noFill/>
          </a:ln>
        </p:spPr>
        <p:txBody>
          <a:bodyPr anchorCtr="0" anchor="t" bIns="91425" lIns="91425" spcFirstLastPara="1" rIns="91425" wrap="square" tIns="91425">
            <a:noAutofit/>
          </a:bodyPr>
          <a:lstStyle/>
          <a:p>
            <a:pPr indent="-146050" lvl="0" marL="152400" rtl="0" algn="l">
              <a:lnSpc>
                <a:spcPct val="120000"/>
              </a:lnSpc>
              <a:spcBef>
                <a:spcPts val="0"/>
              </a:spcBef>
              <a:spcAft>
                <a:spcPts val="0"/>
              </a:spcAft>
              <a:buSzPts val="1300"/>
              <a:buChar char="●"/>
            </a:pPr>
            <a:r>
              <a:rPr lang="en" sz="1300"/>
              <a:t>Hemos recorrido un largo y </a:t>
            </a:r>
            <a:r>
              <a:rPr b="1" lang="en" sz="1300"/>
              <a:t>arduo</a:t>
            </a:r>
            <a:r>
              <a:rPr lang="en" sz="1300"/>
              <a:t> camino hasta aquí</a:t>
            </a:r>
            <a:endParaRPr sz="1300"/>
          </a:p>
          <a:p>
            <a:pPr indent="-146050" lvl="0" marL="152400" rtl="0" algn="l">
              <a:lnSpc>
                <a:spcPct val="120000"/>
              </a:lnSpc>
              <a:spcBef>
                <a:spcPts val="0"/>
              </a:spcBef>
              <a:spcAft>
                <a:spcPts val="0"/>
              </a:spcAft>
              <a:buSzPts val="1300"/>
              <a:buChar char="●"/>
            </a:pPr>
            <a:r>
              <a:rPr lang="en" sz="1300"/>
              <a:t>¡Los </a:t>
            </a:r>
            <a:r>
              <a:rPr b="1" lang="en" sz="1300"/>
              <a:t>logros</a:t>
            </a:r>
            <a:r>
              <a:rPr lang="en" sz="1300"/>
              <a:t> no han sido menores!</a:t>
            </a:r>
            <a:endParaRPr sz="1300"/>
          </a:p>
          <a:p>
            <a:pPr indent="-146050" lvl="0" marL="152400" rtl="0" algn="l">
              <a:lnSpc>
                <a:spcPct val="120000"/>
              </a:lnSpc>
              <a:spcBef>
                <a:spcPts val="0"/>
              </a:spcBef>
              <a:spcAft>
                <a:spcPts val="0"/>
              </a:spcAft>
              <a:buSzPts val="1300"/>
              <a:buChar char="●"/>
            </a:pPr>
            <a:r>
              <a:rPr lang="en" sz="1300"/>
              <a:t>Es increíble que haya sido posible escudriñar el </a:t>
            </a:r>
            <a:r>
              <a:rPr b="1" lang="en" sz="1300"/>
              <a:t>aprendizaje automático</a:t>
            </a:r>
            <a:r>
              <a:rPr lang="en" sz="1300"/>
              <a:t> en tan poco tiempo </a:t>
            </a:r>
            <a:endParaRPr sz="1300"/>
          </a:p>
          <a:p>
            <a:pPr indent="-146050" lvl="0" marL="152400" rtl="0" algn="l">
              <a:lnSpc>
                <a:spcPct val="120000"/>
              </a:lnSpc>
              <a:spcBef>
                <a:spcPts val="0"/>
              </a:spcBef>
              <a:spcAft>
                <a:spcPts val="0"/>
              </a:spcAft>
              <a:buSzPts val="1300"/>
              <a:buChar char="●"/>
            </a:pPr>
            <a:r>
              <a:rPr lang="en" sz="1300"/>
              <a:t>Curso práctico de aprendizaje supervisionado con ejemplos concretos de código y aplicaciones reales</a:t>
            </a:r>
            <a:endParaRPr sz="1300"/>
          </a:p>
          <a:p>
            <a:pPr indent="-146050" lvl="0" marL="152400" rtl="0" algn="l">
              <a:lnSpc>
                <a:spcPct val="120000"/>
              </a:lnSpc>
              <a:spcBef>
                <a:spcPts val="0"/>
              </a:spcBef>
              <a:spcAft>
                <a:spcPts val="0"/>
              </a:spcAft>
              <a:buSzPts val="1300"/>
              <a:buChar char="●"/>
            </a:pPr>
            <a:r>
              <a:rPr lang="en" sz="1300"/>
              <a:t>Base para aplicaciones reales, en la escalas "industriales" y desarrollos de soluciones propias</a:t>
            </a:r>
            <a:endParaRPr sz="1300"/>
          </a:p>
          <a:p>
            <a:pPr indent="-146050" lvl="0" marL="152400" rtl="0" algn="l">
              <a:lnSpc>
                <a:spcPct val="120000"/>
              </a:lnSpc>
              <a:spcBef>
                <a:spcPts val="0"/>
              </a:spcBef>
              <a:spcAft>
                <a:spcPts val="0"/>
              </a:spcAft>
              <a:buSzPts val="1300"/>
              <a:buChar char="●"/>
            </a:pPr>
            <a:r>
              <a:rPr lang="en" sz="1300"/>
              <a:t>Bases para entender las aplicaciones más sofisticadas, de vanguardia, innovadoras</a:t>
            </a:r>
            <a:endParaRPr sz="1300"/>
          </a:p>
          <a:p>
            <a:pPr indent="-158750" lvl="1" marL="304800" rtl="0" algn="l">
              <a:lnSpc>
                <a:spcPct val="120000"/>
              </a:lnSpc>
              <a:spcBef>
                <a:spcPts val="0"/>
              </a:spcBef>
              <a:spcAft>
                <a:spcPts val="0"/>
              </a:spcAft>
              <a:buSzPts val="1300"/>
              <a:buChar char="●"/>
            </a:pPr>
            <a:r>
              <a:rPr lang="en" sz="1300"/>
              <a:t>Redes más complejas y especializadas</a:t>
            </a:r>
            <a:endParaRPr sz="1300"/>
          </a:p>
          <a:p>
            <a:pPr indent="-158750" lvl="1" marL="304800" rtl="0" algn="l">
              <a:lnSpc>
                <a:spcPct val="120000"/>
              </a:lnSpc>
              <a:spcBef>
                <a:spcPts val="0"/>
              </a:spcBef>
              <a:spcAft>
                <a:spcPts val="0"/>
              </a:spcAft>
              <a:buSzPts val="1300"/>
              <a:buChar char="●"/>
            </a:pPr>
            <a:r>
              <a:rPr lang="en" sz="1300"/>
              <a:t>¡Muchas públicas! [e.g. </a:t>
            </a:r>
            <a:r>
              <a:rPr lang="en" sz="1300" u="sng">
                <a:solidFill>
                  <a:schemeClr val="accent5"/>
                </a:solidFill>
                <a:hlinkClick r:id="rId3">
                  <a:extLst>
                    <a:ext uri="{A12FA001-AC4F-418D-AE19-62706E023703}">
                      <ahyp:hlinkClr val="tx"/>
                    </a:ext>
                  </a:extLst>
                </a:hlinkClick>
              </a:rPr>
              <a:t>https://huggingface.co/]</a:t>
            </a:r>
            <a:r>
              <a:rPr lang="en" sz="1300"/>
              <a:t> (otras de código propietario)</a:t>
            </a:r>
            <a:endParaRPr sz="1300"/>
          </a:p>
          <a:p>
            <a:pPr indent="-158750" lvl="1" marL="304800" rtl="0" algn="l">
              <a:lnSpc>
                <a:spcPct val="120000"/>
              </a:lnSpc>
              <a:spcBef>
                <a:spcPts val="0"/>
              </a:spcBef>
              <a:spcAft>
                <a:spcPts val="0"/>
              </a:spcAft>
              <a:buSzPts val="1300"/>
              <a:buChar char="●"/>
            </a:pPr>
            <a:r>
              <a:rPr lang="en" sz="1300"/>
              <a:t>Requieren supercomputadoras para entrenar (+ conjuntos de datos, etc.), ¡pero no para usar!</a:t>
            </a:r>
            <a:endParaRPr sz="1300"/>
          </a:p>
          <a:p>
            <a:pPr indent="-146050" lvl="0" marL="152400" rtl="0" algn="l">
              <a:lnSpc>
                <a:spcPct val="120000"/>
              </a:lnSpc>
              <a:spcBef>
                <a:spcPts val="0"/>
              </a:spcBef>
              <a:spcAft>
                <a:spcPts val="0"/>
              </a:spcAft>
              <a:buSzPts val="1300"/>
              <a:buChar char="●"/>
            </a:pPr>
            <a:r>
              <a:rPr i="1" lang="en" sz="1300"/>
              <a:t>Deep learning </a:t>
            </a:r>
            <a:r>
              <a:rPr lang="en" sz="1300"/>
              <a:t>es quizás la faceta más incredible del aprendizaje automático, lo más próximo de IA y seguramente la rama con más </a:t>
            </a:r>
            <a:r>
              <a:rPr i="1" lang="en" sz="1300"/>
              <a:t>hype</a:t>
            </a:r>
            <a:r>
              <a:rPr lang="en" sz="1300"/>
              <a:t>, pero </a:t>
            </a:r>
            <a:r>
              <a:rPr b="1" lang="en" sz="1300"/>
              <a:t>no es la solución para todos los problemas</a:t>
            </a:r>
            <a:r>
              <a:rPr lang="en" sz="1300"/>
              <a:t>.</a:t>
            </a:r>
            <a:endParaRPr sz="1300"/>
          </a:p>
          <a:p>
            <a:pPr indent="-146050" lvl="0" marL="152400" rtl="0" algn="l">
              <a:lnSpc>
                <a:spcPct val="120000"/>
              </a:lnSpc>
              <a:spcBef>
                <a:spcPts val="0"/>
              </a:spcBef>
              <a:spcAft>
                <a:spcPts val="0"/>
              </a:spcAft>
              <a:buSzPts val="1300"/>
              <a:buChar char="●"/>
            </a:pPr>
            <a:r>
              <a:rPr lang="en" sz="1300"/>
              <a:t>Aplicaciones visuales y “recreativas" x aplicaciones y desarrollos académicos e industriales</a:t>
            </a:r>
            <a:endParaRPr sz="1300"/>
          </a:p>
          <a:p>
            <a:pPr indent="-146050" lvl="0" marL="152400" rtl="0" algn="l">
              <a:lnSpc>
                <a:spcPct val="120000"/>
              </a:lnSpc>
              <a:spcBef>
                <a:spcPts val="0"/>
              </a:spcBef>
              <a:spcAft>
                <a:spcPts val="0"/>
              </a:spcAft>
              <a:buSzPts val="1300"/>
              <a:buChar char="●"/>
            </a:pPr>
            <a:r>
              <a:rPr lang="en" sz="1300"/>
              <a:t>Desarrollos de los últimos ~&lt; 10 años!</a:t>
            </a:r>
            <a:endParaRPr sz="1300"/>
          </a:p>
          <a:p>
            <a:pPr indent="-146050" lvl="0" marL="152400" rtl="0" algn="l">
              <a:lnSpc>
                <a:spcPct val="115000"/>
              </a:lnSpc>
              <a:spcBef>
                <a:spcPts val="0"/>
              </a:spcBef>
              <a:spcAft>
                <a:spcPts val="0"/>
              </a:spcAft>
              <a:buSzPts val="1300"/>
              <a:buChar char="●"/>
            </a:pPr>
            <a:r>
              <a:rPr lang="en" sz="1300"/>
              <a:t>Muchas </a:t>
            </a:r>
            <a:r>
              <a:rPr lang="en" sz="1300"/>
              <a:t>veces</a:t>
            </a:r>
            <a:r>
              <a:rPr lang="en" sz="1300"/>
              <a:t>, lo que llamamos en este curso aprendizaje automático, se lo denomina inteligencia artificial, lo que le dá mucho más </a:t>
            </a:r>
            <a:r>
              <a:rPr i="1" lang="en" sz="1300"/>
              <a:t>hype</a:t>
            </a:r>
            <a:endParaRPr i="1" sz="1300"/>
          </a:p>
          <a:p>
            <a:pPr indent="-146050" lvl="0" marL="152400" rtl="0" algn="l">
              <a:lnSpc>
                <a:spcPct val="115000"/>
              </a:lnSpc>
              <a:spcBef>
                <a:spcPts val="0"/>
              </a:spcBef>
              <a:spcAft>
                <a:spcPts val="0"/>
              </a:spcAft>
              <a:buSzPts val="1300"/>
              <a:buChar char="●"/>
            </a:pPr>
            <a:r>
              <a:rPr i="1" lang="en" sz="1300"/>
              <a:t>Muchas gracias por la participación de todo/as!</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2" name="Shape 1022"/>
        <p:cNvGrpSpPr/>
        <p:nvPr/>
      </p:nvGrpSpPr>
      <p:grpSpPr>
        <a:xfrm>
          <a:off x="0" y="0"/>
          <a:ext cx="0" cy="0"/>
          <a:chOff x="0" y="0"/>
          <a:chExt cx="0" cy="0"/>
        </a:xfrm>
      </p:grpSpPr>
      <p:sp>
        <p:nvSpPr>
          <p:cNvPr id="1023" name="Google Shape;1023;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24" name="Google Shape;1024;p9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t/>
            </a:r>
            <a:endParaRPr sz="2500">
              <a:solidFill>
                <a:srgbClr val="A64D79"/>
              </a:solidFill>
            </a:endParaRPr>
          </a:p>
        </p:txBody>
      </p:sp>
      <p:sp>
        <p:nvSpPr>
          <p:cNvPr id="1025" name="Google Shape;1025;p98"/>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88900" lvl="0" marL="177800" rtl="0" algn="l">
              <a:lnSpc>
                <a:spcPct val="115000"/>
              </a:lnSpc>
              <a:spcBef>
                <a:spcPts val="0"/>
              </a:spcBef>
              <a:spcAft>
                <a:spcPts val="0"/>
              </a:spcAft>
              <a:buSzPts val="1400"/>
              <a:buNone/>
            </a:pPr>
            <a:r>
              <a:t/>
            </a:r>
            <a:endParaRPr sz="1400">
              <a:solidFill>
                <a:srgbClr val="666666"/>
              </a:solidFill>
              <a:latin typeface="Helvetica Neue"/>
              <a:ea typeface="Helvetica Neue"/>
              <a:cs typeface="Helvetica Neue"/>
              <a:sym typeface="Helvetica Neue"/>
            </a:endParaRPr>
          </a:p>
        </p:txBody>
      </p:sp>
      <p:sp>
        <p:nvSpPr>
          <p:cNvPr id="1026" name="Google Shape;1026;p98"/>
          <p:cNvSpPr txBox="1"/>
          <p:nvPr/>
        </p:nvSpPr>
        <p:spPr>
          <a:xfrm>
            <a:off x="255692" y="1791671"/>
            <a:ext cx="8913000" cy="1454700"/>
          </a:xfrm>
          <a:prstGeom prst="rect">
            <a:avLst/>
          </a:prstGeom>
          <a:noFill/>
          <a:ln>
            <a:noFill/>
          </a:ln>
        </p:spPr>
        <p:txBody>
          <a:bodyPr anchorCtr="0" anchor="t" bIns="0" lIns="0" spcFirstLastPara="1" rIns="0" wrap="square" tIns="0">
            <a:spAutoFit/>
          </a:bodyPr>
          <a:lstStyle/>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base/codigo fuente, primeros princ</a:t>
            </a:r>
            <a:r>
              <a:rPr lang="en">
                <a:solidFill>
                  <a:srgbClr val="666666"/>
                </a:solidFill>
                <a:latin typeface="Helvetica Neue"/>
                <a:ea typeface="Helvetica Neue"/>
                <a:cs typeface="Helvetica Neue"/>
                <a:sym typeface="Helvetica Neue"/>
              </a:rPr>
              <a:t>i</a:t>
            </a:r>
            <a:r>
              <a:rPr b="0" i="0" lang="en" sz="1400" u="none" cap="none" strike="noStrike">
                <a:solidFill>
                  <a:srgbClr val="666666"/>
                </a:solidFill>
                <a:latin typeface="Helvetica Neue"/>
                <a:ea typeface="Helvetica Neue"/>
                <a:cs typeface="Helvetica Neue"/>
                <a:sym typeface="Helvetica Neue"/>
              </a:rPr>
              <a:t>pios</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bloques avanzados de ML</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armamos modelos simples: entender arquitectura y poder entrenar</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los mismos bloques con arquitecturas más </a:t>
            </a:r>
            <a:r>
              <a:rPr lang="en">
                <a:solidFill>
                  <a:srgbClr val="666666"/>
                </a:solidFill>
                <a:latin typeface="Helvetica Neue"/>
                <a:ea typeface="Helvetica Neue"/>
                <a:cs typeface="Helvetica Neue"/>
                <a:sym typeface="Helvetica Neue"/>
              </a:rPr>
              <a:t>intrincadas</a:t>
            </a:r>
            <a:r>
              <a:rPr b="0" i="0" lang="en" sz="1400" u="none" cap="none" strike="noStrike">
                <a:solidFill>
                  <a:srgbClr val="666666"/>
                </a:solidFill>
                <a:latin typeface="Helvetica Neue"/>
                <a:ea typeface="Helvetica Neue"/>
                <a:cs typeface="Helvetica Neue"/>
                <a:sym typeface="Helvetica Neue"/>
              </a:rPr>
              <a:t> y super costosos para entrenar (profundidad/complejidad, número de datos)</a:t>
            </a:r>
            <a:endParaRPr sz="500"/>
          </a:p>
          <a:p>
            <a:pPr indent="-88900" lvl="0" marL="177800" marR="0" rtl="0" algn="l">
              <a:lnSpc>
                <a:spcPct val="115000"/>
              </a:lnSpc>
              <a:spcBef>
                <a:spcPts val="0"/>
              </a:spcBef>
              <a:spcAft>
                <a:spcPts val="0"/>
              </a:spcAft>
              <a:buClr>
                <a:srgbClr val="666666"/>
              </a:buClr>
              <a:buSzPts val="1400"/>
              <a:buFont typeface="Helvetica Neue"/>
              <a:buNone/>
            </a:pPr>
            <a:r>
              <a:t/>
            </a:r>
            <a:endParaRPr b="0" i="0" sz="1400" u="none" cap="none" strike="noStrike">
              <a:solidFill>
                <a:srgbClr val="666666"/>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32" name="Google Shape;1032;p9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lang="en" sz="2200"/>
              <a:t>Lo que </a:t>
            </a:r>
            <a:r>
              <a:rPr b="1" lang="en" sz="2200"/>
              <a:t>no</a:t>
            </a:r>
            <a:r>
              <a:rPr lang="en" sz="2200"/>
              <a:t> tocamos en este curso</a:t>
            </a:r>
            <a:endParaRPr sz="2200"/>
          </a:p>
        </p:txBody>
      </p:sp>
      <p:sp>
        <p:nvSpPr>
          <p:cNvPr id="1033" name="Google Shape;1033;p99"/>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Hardware (presente y futuro!)</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Cuestiones éticas (e.g., cezgo algorítmico)</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Cuestiones filosóficas (qué es IA, que és pensar, tener auto-conciencia, etc.)</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Previsiones futurísticas</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Aplicaciones específicas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7" name="Shape 1037"/>
        <p:cNvGrpSpPr/>
        <p:nvPr/>
      </p:nvGrpSpPr>
      <p:grpSpPr>
        <a:xfrm>
          <a:off x="0" y="0"/>
          <a:ext cx="0" cy="0"/>
          <a:chOff x="0" y="0"/>
          <a:chExt cx="0" cy="0"/>
        </a:xfrm>
      </p:grpSpPr>
      <p:sp>
        <p:nvSpPr>
          <p:cNvPr id="1038" name="Google Shape;1038;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39" name="Google Shape;1039;p100"/>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Aprendizaje profundo / Deep Learning</a:t>
            </a:r>
            <a:endParaRPr/>
          </a:p>
        </p:txBody>
      </p:sp>
      <p:sp>
        <p:nvSpPr>
          <p:cNvPr id="1040" name="Google Shape;1040;p100"/>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En los métodos “clásicos” de ML teníamos modelos desarrollados para tareas específicas y sus variaciones </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El aprendizaje profundo se refiere a un conjunto muy vasto de arquitecturas y posibles aplicaciones aplicaciones, organizamos las principales y vimos sus detalles:</a:t>
            </a:r>
            <a:endParaRPr/>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Redes neuronales completamente conectadas </a:t>
            </a:r>
            <a:endParaRPr/>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Redes neuronales convolucionales</a:t>
            </a:r>
            <a:endParaRPr/>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Redes neuronales recurrentes</a:t>
            </a:r>
            <a:endParaRPr/>
          </a:p>
          <a:p>
            <a:pPr indent="-88900" lvl="1" marL="342900" rtl="0" algn="l">
              <a:lnSpc>
                <a:spcPct val="115000"/>
              </a:lnSpc>
              <a:spcBef>
                <a:spcPts val="0"/>
              </a:spcBef>
              <a:spcAft>
                <a:spcPts val="0"/>
              </a:spcAft>
              <a:buSzPts val="1400"/>
              <a:buNone/>
            </a:pPr>
            <a:r>
              <a:t/>
            </a:r>
            <a:endParaRPr sz="1400">
              <a:solidFill>
                <a:srgbClr val="666666"/>
              </a:solidFill>
              <a:latin typeface="Helvetica Neue"/>
              <a:ea typeface="Helvetica Neue"/>
              <a:cs typeface="Helvetica Neue"/>
              <a:sym typeface="Helvetica Neue"/>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Mencionamos aplicaciones frontera para las recurrentes</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Ahora, aplicaciones un poco más avanzadas y de frontera en el campo de las imágenes </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y una forma diferente de aprendizaje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4" name="Shape 1044"/>
        <p:cNvGrpSpPr/>
        <p:nvPr/>
      </p:nvGrpSpPr>
      <p:grpSpPr>
        <a:xfrm>
          <a:off x="0" y="0"/>
          <a:ext cx="0" cy="0"/>
          <a:chOff x="0" y="0"/>
          <a:chExt cx="0" cy="0"/>
        </a:xfrm>
      </p:grpSpPr>
      <p:sp>
        <p:nvSpPr>
          <p:cNvPr id="1045" name="Google Shape;1045;p101"/>
          <p:cNvSpPr txBox="1"/>
          <p:nvPr>
            <p:ph type="title"/>
          </p:nvPr>
        </p:nvSpPr>
        <p:spPr>
          <a:xfrm>
            <a:off x="252413" y="133350"/>
            <a:ext cx="8643900" cy="1285800"/>
          </a:xfrm>
          <a:prstGeom prst="rect">
            <a:avLst/>
          </a:prstGeom>
          <a:noFill/>
          <a:ln>
            <a:noFill/>
          </a:ln>
        </p:spPr>
        <p:txBody>
          <a:bodyPr anchorCtr="0" anchor="ctr" bIns="19050" lIns="19050" spcFirstLastPara="1" rIns="19050" wrap="square" tIns="19050">
            <a:normAutofit/>
          </a:bodyPr>
          <a:lstStyle/>
          <a:p>
            <a:pPr indent="0" lvl="0" marL="0" rtl="0" algn="ctr">
              <a:lnSpc>
                <a:spcPct val="100000"/>
              </a:lnSpc>
              <a:spcBef>
                <a:spcPts val="0"/>
              </a:spcBef>
              <a:spcAft>
                <a:spcPts val="0"/>
              </a:spcAft>
              <a:buClr>
                <a:srgbClr val="535353"/>
              </a:buClr>
              <a:buSzPts val="3800"/>
              <a:buFont typeface="Saira Light"/>
              <a:buNone/>
            </a:pPr>
            <a:r>
              <a:rPr lang="en">
                <a:latin typeface="Saira Light"/>
                <a:ea typeface="Saira Light"/>
                <a:cs typeface="Saira Light"/>
                <a:sym typeface="Saira Light"/>
              </a:rPr>
              <a:t>DEEP LEARNING</a:t>
            </a:r>
            <a:endParaRPr/>
          </a:p>
        </p:txBody>
      </p:sp>
      <p:sp>
        <p:nvSpPr>
          <p:cNvPr id="1046" name="Google Shape;1046;p101"/>
          <p:cNvSpPr txBox="1"/>
          <p:nvPr>
            <p:ph idx="12" type="sldNum"/>
          </p:nvPr>
        </p:nvSpPr>
        <p:spPr>
          <a:xfrm>
            <a:off x="4519613" y="4905375"/>
            <a:ext cx="99900" cy="177000"/>
          </a:xfrm>
          <a:prstGeom prst="rect">
            <a:avLst/>
          </a:prstGeom>
          <a:noFill/>
          <a:ln>
            <a:noFill/>
          </a:ln>
        </p:spPr>
        <p:txBody>
          <a:bodyPr anchorCtr="0" anchor="b" bIns="19050" lIns="19050" spcFirstLastPara="1" rIns="19050" wrap="square" tIns="19050">
            <a:spAutoFit/>
          </a:bodyPr>
          <a:lstStyle/>
          <a:p>
            <a:pPr indent="0" lvl="0" marL="0" rtl="0" algn="ctr">
              <a:lnSpc>
                <a:spcPct val="100000"/>
              </a:lnSpc>
              <a:spcBef>
                <a:spcPts val="0"/>
              </a:spcBef>
              <a:spcAft>
                <a:spcPts val="0"/>
              </a:spcAft>
              <a:buClr>
                <a:srgbClr val="535353"/>
              </a:buClr>
              <a:buSzPts val="900"/>
              <a:buFont typeface="Gill Sans"/>
              <a:buNone/>
            </a:pPr>
            <a:fld id="{00000000-1234-1234-1234-123412341234}" type="slidenum">
              <a:rPr lang="en" sz="900">
                <a:solidFill>
                  <a:srgbClr val="535353"/>
                </a:solidFill>
                <a:latin typeface="Gill Sans"/>
                <a:ea typeface="Gill Sans"/>
                <a:cs typeface="Gill Sans"/>
                <a:sym typeface="Gill Sans"/>
              </a:rPr>
              <a:t>‹#›</a:t>
            </a:fld>
            <a:endParaRPr/>
          </a:p>
        </p:txBody>
      </p:sp>
      <p:pic>
        <p:nvPicPr>
          <p:cNvPr descr="Image" id="1047" name="Google Shape;1047;p101"/>
          <p:cNvPicPr preferRelativeResize="0"/>
          <p:nvPr/>
        </p:nvPicPr>
        <p:blipFill rotWithShape="1">
          <a:blip r:embed="rId3">
            <a:alphaModFix/>
          </a:blip>
          <a:srcRect b="0" l="0" r="0" t="0"/>
          <a:stretch/>
        </p:blipFill>
        <p:spPr>
          <a:xfrm>
            <a:off x="2586225" y="1215769"/>
            <a:ext cx="3716176" cy="382054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0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Fin</a:t>
            </a:r>
            <a:endParaRPr/>
          </a:p>
        </p:txBody>
      </p:sp>
      <p:sp>
        <p:nvSpPr>
          <p:cNvPr id="1053" name="Google Shape;1053;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03"/>
          <p:cNvSpPr txBox="1"/>
          <p:nvPr>
            <p:ph idx="1" type="body"/>
          </p:nvPr>
        </p:nvSpPr>
        <p:spPr>
          <a:xfrm>
            <a:off x="311700" y="681638"/>
            <a:ext cx="8520600" cy="3734700"/>
          </a:xfrm>
          <a:prstGeom prst="rect">
            <a:avLst/>
          </a:prstGeom>
          <a:noFill/>
          <a:ln>
            <a:noFill/>
          </a:ln>
        </p:spPr>
        <p:txBody>
          <a:bodyPr anchorCtr="0" anchor="t" bIns="91425" lIns="91425" spcFirstLastPara="1" rIns="91425" wrap="square" tIns="91425">
            <a:noAutofit/>
          </a:bodyPr>
          <a:lstStyle/>
          <a:p>
            <a:pPr indent="-139700" lvl="0" marL="139700" rtl="0" algn="l">
              <a:lnSpc>
                <a:spcPct val="115000"/>
              </a:lnSpc>
              <a:spcBef>
                <a:spcPts val="0"/>
              </a:spcBef>
              <a:spcAft>
                <a:spcPts val="0"/>
              </a:spcAft>
              <a:buSzPts val="1200"/>
              <a:buChar char="●"/>
            </a:pPr>
            <a:r>
              <a:rPr lang="en" sz="1200"/>
              <a:t>Transformers - Self-Attention to the rescue:</a:t>
            </a:r>
            <a:br>
              <a:rPr lang="en" sz="1200"/>
            </a:br>
            <a:r>
              <a:rPr lang="en" sz="1200" u="sng">
                <a:solidFill>
                  <a:schemeClr val="accent5"/>
                </a:solidFill>
                <a:hlinkClick r:id="rId3">
                  <a:extLst>
                    <a:ext uri="{A12FA001-AC4F-418D-AE19-62706E023703}">
                      <ahyp:hlinkClr val="tx"/>
                    </a:ext>
                  </a:extLst>
                </a:hlinkClick>
              </a:rPr>
              <a:t>https://www.dominodatalab.com/blog/transformers-self-attention-to-the-rescue</a:t>
            </a:r>
            <a:endParaRPr sz="1200"/>
          </a:p>
          <a:p>
            <a:pPr indent="-139700" lvl="0" marL="139700" rtl="0" algn="l">
              <a:lnSpc>
                <a:spcPct val="115000"/>
              </a:lnSpc>
              <a:spcBef>
                <a:spcPts val="0"/>
              </a:spcBef>
              <a:spcAft>
                <a:spcPts val="0"/>
              </a:spcAft>
              <a:buSzPts val="1200"/>
              <a:buChar char="●"/>
            </a:pPr>
            <a:r>
              <a:rPr lang="en" sz="1200"/>
              <a:t>Transformer Neural Networks: A Step-by-Step Breakdown:</a:t>
            </a:r>
            <a:br>
              <a:rPr lang="en" sz="1200"/>
            </a:br>
            <a:r>
              <a:rPr lang="en" sz="1200" u="sng">
                <a:solidFill>
                  <a:schemeClr val="accent5"/>
                </a:solidFill>
                <a:hlinkClick r:id="rId4">
                  <a:extLst>
                    <a:ext uri="{A12FA001-AC4F-418D-AE19-62706E023703}">
                      <ahyp:hlinkClr val="tx"/>
                    </a:ext>
                  </a:extLst>
                </a:hlinkClick>
              </a:rPr>
              <a:t>https://builtin.com/artificial-intelligence/transformer-neural-network</a:t>
            </a:r>
            <a:endParaRPr sz="1200"/>
          </a:p>
          <a:p>
            <a:pPr indent="-139700" lvl="0" marL="139700" rtl="0" algn="l">
              <a:lnSpc>
                <a:spcPct val="115000"/>
              </a:lnSpc>
              <a:spcBef>
                <a:spcPts val="0"/>
              </a:spcBef>
              <a:spcAft>
                <a:spcPts val="0"/>
              </a:spcAft>
              <a:buSzPts val="1200"/>
              <a:buChar char="●"/>
            </a:pPr>
            <a:r>
              <a:rPr lang="en" sz="1200"/>
              <a:t>Attention Is All You Need: </a:t>
            </a:r>
            <a:r>
              <a:rPr lang="en" sz="1200" u="sng">
                <a:solidFill>
                  <a:schemeClr val="accent5"/>
                </a:solidFill>
                <a:hlinkClick r:id="rId5">
                  <a:extLst>
                    <a:ext uri="{A12FA001-AC4F-418D-AE19-62706E023703}">
                      <ahyp:hlinkClr val="tx"/>
                    </a:ext>
                  </a:extLst>
                </a:hlinkClick>
              </a:rPr>
              <a:t>https://arxiv.org/abs/1706.03762</a:t>
            </a:r>
            <a:r>
              <a:rPr lang="en" sz="1200"/>
              <a:t> </a:t>
            </a:r>
            <a:endParaRPr sz="1200"/>
          </a:p>
          <a:p>
            <a:pPr indent="-139700" lvl="0" marL="139700" rtl="0" algn="l">
              <a:lnSpc>
                <a:spcPct val="115000"/>
              </a:lnSpc>
              <a:spcBef>
                <a:spcPts val="0"/>
              </a:spcBef>
              <a:spcAft>
                <a:spcPts val="0"/>
              </a:spcAft>
              <a:buSzPts val="1200"/>
              <a:buChar char="●"/>
            </a:pPr>
            <a:r>
              <a:rPr lang="en" sz="1200"/>
              <a:t>Effective Approaches to Attention-based Neural Machine Translation:</a:t>
            </a:r>
            <a:br>
              <a:rPr lang="en" sz="1200"/>
            </a:br>
            <a:r>
              <a:rPr lang="en" sz="1200" u="sng">
                <a:solidFill>
                  <a:schemeClr val="accent5"/>
                </a:solidFill>
                <a:hlinkClick r:id="rId6">
                  <a:extLst>
                    <a:ext uri="{A12FA001-AC4F-418D-AE19-62706E023703}">
                      <ahyp:hlinkClr val="tx"/>
                    </a:ext>
                  </a:extLst>
                </a:hlinkClick>
              </a:rPr>
              <a:t>https://arxiv.org/abs/1508.04025</a:t>
            </a:r>
            <a:endParaRPr sz="1200"/>
          </a:p>
          <a:p>
            <a:pPr indent="-63500" lvl="0" marL="139700" rtl="0" algn="l">
              <a:lnSpc>
                <a:spcPct val="115000"/>
              </a:lnSpc>
              <a:spcBef>
                <a:spcPts val="0"/>
              </a:spcBef>
              <a:spcAft>
                <a:spcPts val="0"/>
              </a:spcAft>
              <a:buSzPts val="1200"/>
              <a:buNone/>
            </a:pPr>
            <a:r>
              <a:t/>
            </a:r>
            <a:endParaRPr sz="1200" u="sng">
              <a:solidFill>
                <a:schemeClr val="accent5"/>
              </a:solidFill>
              <a:hlinkClick r:id="rId7">
                <a:extLst>
                  <a:ext uri="{A12FA001-AC4F-418D-AE19-62706E023703}">
                    <ahyp:hlinkClr val="tx"/>
                  </a:ext>
                </a:extLst>
              </a:hlinkClick>
            </a:endParaRPr>
          </a:p>
          <a:p>
            <a:pPr indent="-139700" lvl="0" marL="139700" rtl="0" algn="l">
              <a:lnSpc>
                <a:spcPct val="115000"/>
              </a:lnSpc>
              <a:spcBef>
                <a:spcPts val="0"/>
              </a:spcBef>
              <a:spcAft>
                <a:spcPts val="0"/>
              </a:spcAft>
              <a:buSzPts val="1200"/>
              <a:buChar char="●"/>
            </a:pPr>
            <a:r>
              <a:rPr lang="en" sz="1200"/>
              <a:t>Temporal Fusion Transformer: Time Series Forecasting with Deep Learning — Complete Tutorial</a:t>
            </a:r>
            <a:br>
              <a:rPr lang="en" sz="1200"/>
            </a:br>
            <a:r>
              <a:rPr lang="en" sz="1200" u="sng">
                <a:solidFill>
                  <a:schemeClr val="accent5"/>
                </a:solidFill>
                <a:hlinkClick r:id="rId8">
                  <a:extLst>
                    <a:ext uri="{A12FA001-AC4F-418D-AE19-62706E023703}">
                      <ahyp:hlinkClr val="tx"/>
                    </a:ext>
                  </a:extLst>
                </a:hlinkClick>
              </a:rPr>
              <a:t>https://towardsdatascience.com/temporal-fusion-transformer-time-series-forecasting-with-deep-learning-complete-tutorial-d32c1e51cd91</a:t>
            </a:r>
            <a:r>
              <a:rPr lang="en" sz="1200"/>
              <a:t> </a:t>
            </a:r>
            <a:endParaRPr sz="1200"/>
          </a:p>
          <a:p>
            <a:pPr indent="-139700" lvl="0" marL="139700" rtl="0" algn="l">
              <a:lnSpc>
                <a:spcPct val="115000"/>
              </a:lnSpc>
              <a:spcBef>
                <a:spcPts val="0"/>
              </a:spcBef>
              <a:spcAft>
                <a:spcPts val="0"/>
              </a:spcAft>
              <a:buSzPts val="1200"/>
              <a:buChar char="●"/>
            </a:pPr>
            <a:r>
              <a:rPr lang="en" sz="1200"/>
              <a:t>Visual transformer: </a:t>
            </a:r>
            <a:r>
              <a:rPr lang="en" sz="1200" u="sng">
                <a:solidFill>
                  <a:schemeClr val="accent5"/>
                </a:solidFill>
                <a:hlinkClick r:id="rId9">
                  <a:extLst>
                    <a:ext uri="{A12FA001-AC4F-418D-AE19-62706E023703}">
                      <ahyp:hlinkClr val="tx"/>
                    </a:ext>
                  </a:extLst>
                </a:hlinkClick>
              </a:rPr>
              <a:t>https://www.youtube.com/watch?v=HZ4j_U3FC94</a:t>
            </a:r>
            <a:br>
              <a:rPr lang="en" sz="1200"/>
            </a:br>
            <a:endParaRPr sz="1200"/>
          </a:p>
          <a:p>
            <a:pPr indent="-139700" lvl="0" marL="139700" rtl="0" algn="l">
              <a:lnSpc>
                <a:spcPct val="115000"/>
              </a:lnSpc>
              <a:spcBef>
                <a:spcPts val="0"/>
              </a:spcBef>
              <a:spcAft>
                <a:spcPts val="0"/>
              </a:spcAft>
              <a:buSzPts val="1200"/>
              <a:buChar char="●"/>
            </a:pPr>
            <a:r>
              <a:rPr b="1" lang="en" sz="1200"/>
              <a:t>Generadores de imagen:</a:t>
            </a:r>
            <a:endParaRPr sz="1200"/>
          </a:p>
          <a:p>
            <a:pPr indent="-139700" lvl="0" marL="139700" rtl="0" algn="l">
              <a:lnSpc>
                <a:spcPct val="115000"/>
              </a:lnSpc>
              <a:spcBef>
                <a:spcPts val="0"/>
              </a:spcBef>
              <a:spcAft>
                <a:spcPts val="0"/>
              </a:spcAft>
              <a:buSzPts val="1200"/>
              <a:buChar char="●"/>
            </a:pPr>
            <a:r>
              <a:rPr lang="en" sz="1200"/>
              <a:t>How to Run ERNIE-ViLG AI Art Generator in Google Colab Free:</a:t>
            </a:r>
            <a:br>
              <a:rPr lang="en" sz="1200"/>
            </a:br>
            <a:r>
              <a:rPr lang="en" sz="1200" u="sng">
                <a:solidFill>
                  <a:schemeClr val="accent5"/>
                </a:solidFill>
                <a:hlinkClick r:id="rId10">
                  <a:extLst>
                    <a:ext uri="{A12FA001-AC4F-418D-AE19-62706E023703}">
                      <ahyp:hlinkClr val="tx"/>
                    </a:ext>
                  </a:extLst>
                </a:hlinkClick>
              </a:rPr>
              <a:t>https://bytexd.com/how-to-run-ernie-vilg-ai-art-generator-in-google-colab-free/</a:t>
            </a:r>
            <a:r>
              <a:rPr lang="en" sz="1200"/>
              <a:t> </a:t>
            </a:r>
            <a:endParaRPr sz="1200"/>
          </a:p>
          <a:p>
            <a:pPr indent="-139700" lvl="0" marL="139700" rtl="0" algn="l">
              <a:lnSpc>
                <a:spcPct val="115000"/>
              </a:lnSpc>
              <a:spcBef>
                <a:spcPts val="0"/>
              </a:spcBef>
              <a:spcAft>
                <a:spcPts val="0"/>
              </a:spcAft>
              <a:buSzPts val="1200"/>
              <a:buChar char="●"/>
            </a:pPr>
            <a:r>
              <a:rPr lang="en" sz="1200"/>
              <a:t>Google’s DreamFusion AI Generates 3D Model From Text</a:t>
            </a:r>
            <a:endParaRPr sz="1200"/>
          </a:p>
          <a:p>
            <a:pPr indent="-139700" lvl="0" marL="139700" rtl="0" algn="l">
              <a:lnSpc>
                <a:spcPct val="115000"/>
              </a:lnSpc>
              <a:spcBef>
                <a:spcPts val="0"/>
              </a:spcBef>
              <a:spcAft>
                <a:spcPts val="0"/>
              </a:spcAft>
              <a:buSzPts val="1200"/>
              <a:buChar char="●"/>
            </a:pPr>
            <a:r>
              <a:rPr lang="en" sz="1200"/>
              <a:t>Goodfellow GAN paper: Generative Adversarial Nets, https://arxiv.org/pdf/1406.2661.pdf</a:t>
            </a:r>
            <a:endParaRPr sz="1200"/>
          </a:p>
        </p:txBody>
      </p:sp>
      <p:sp>
        <p:nvSpPr>
          <p:cNvPr id="1059" name="Google Shape;1059;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60" name="Google Shape;1060;p10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lang="en" sz="2200"/>
              <a:t>Buenas referencias en Transformadores / </a:t>
            </a:r>
            <a:r>
              <a:rPr i="1" lang="en" sz="2200"/>
              <a:t>Transformers</a:t>
            </a:r>
            <a:endParaRPr sz="22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66" name="Google Shape;1066;p10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Links reinforcement learning</a:t>
            </a:r>
            <a:endParaRPr/>
          </a:p>
        </p:txBody>
      </p:sp>
      <p:sp>
        <p:nvSpPr>
          <p:cNvPr id="1067" name="Google Shape;1067;p104"/>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Alpha Go: https://www.youtube.com/watch?v=WXuK6gekU1Y</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Hide &amp; Seek (sin desperdicios): https://www.youtube.com/watch?v=kopoLzvh5jY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descr="Screen Shot 2022-11-28 at 17.09.40.png" id="205" name="Google Shape;205;p26"/>
          <p:cNvPicPr preferRelativeResize="0"/>
          <p:nvPr/>
        </p:nvPicPr>
        <p:blipFill rotWithShape="1">
          <a:blip r:embed="rId3">
            <a:alphaModFix/>
          </a:blip>
          <a:srcRect b="0" l="0" r="0" t="0"/>
          <a:stretch/>
        </p:blipFill>
        <p:spPr>
          <a:xfrm>
            <a:off x="65997" y="710824"/>
            <a:ext cx="9051732" cy="4392283"/>
          </a:xfrm>
          <a:prstGeom prst="rect">
            <a:avLst/>
          </a:prstGeom>
          <a:noFill/>
          <a:ln>
            <a:noFill/>
          </a:ln>
        </p:spPr>
      </p:pic>
      <p:sp>
        <p:nvSpPr>
          <p:cNvPr id="206" name="Google Shape;2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07" name="Google Shape;207;p2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400"/>
              <a:t>Series temporales: redes recurrentes</a:t>
            </a:r>
            <a:endParaRPr/>
          </a:p>
        </p:txBody>
      </p:sp>
      <p:sp>
        <p:nvSpPr>
          <p:cNvPr id="208" name="Google Shape;208;p26"/>
          <p:cNvSpPr txBox="1"/>
          <p:nvPr/>
        </p:nvSpPr>
        <p:spPr>
          <a:xfrm>
            <a:off x="4508478" y="2534741"/>
            <a:ext cx="126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9" name="Google Shape;209;p26"/>
          <p:cNvSpPr txBox="1"/>
          <p:nvPr/>
        </p:nvSpPr>
        <p:spPr>
          <a:xfrm>
            <a:off x="396615" y="659340"/>
            <a:ext cx="55542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Saira Light"/>
              <a:buNone/>
            </a:pPr>
            <a:r>
              <a:rPr b="0" i="0" lang="en" sz="1500" u="none" cap="none" strike="noStrike">
                <a:solidFill>
                  <a:srgbClr val="000000"/>
                </a:solidFill>
                <a:latin typeface="Saira Light"/>
                <a:ea typeface="Saira Light"/>
                <a:cs typeface="Saira Light"/>
                <a:sym typeface="Saira Light"/>
              </a:rPr>
              <a:t>Se transmite, en cada fase del entrenamiento, el estado anterior</a:t>
            </a:r>
            <a:endParaRPr sz="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